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8" r:id="rId3"/>
    <p:sldId id="261" r:id="rId4"/>
    <p:sldId id="266" r:id="rId5"/>
    <p:sldId id="260" r:id="rId6"/>
    <p:sldId id="259" r:id="rId7"/>
    <p:sldId id="268" r:id="rId8"/>
    <p:sldId id="269" r:id="rId9"/>
    <p:sldId id="265" r:id="rId10"/>
    <p:sldId id="270" r:id="rId11"/>
    <p:sldId id="263" r:id="rId12"/>
    <p:sldId id="292" r:id="rId13"/>
    <p:sldId id="289" r:id="rId14"/>
    <p:sldId id="272" r:id="rId15"/>
    <p:sldId id="273" r:id="rId16"/>
    <p:sldId id="291" r:id="rId17"/>
    <p:sldId id="294" r:id="rId18"/>
    <p:sldId id="262" r:id="rId19"/>
    <p:sldId id="287" r:id="rId20"/>
    <p:sldId id="281" r:id="rId21"/>
    <p:sldId id="280" r:id="rId22"/>
    <p:sldId id="283" r:id="rId23"/>
    <p:sldId id="293" r:id="rId24"/>
    <p:sldId id="296"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ACE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26" autoAdjust="0"/>
    <p:restoredTop sz="94660"/>
  </p:normalViewPr>
  <p:slideViewPr>
    <p:cSldViewPr>
      <p:cViewPr varScale="1">
        <p:scale>
          <a:sx n="71" d="100"/>
          <a:sy n="71" d="100"/>
        </p:scale>
        <p:origin x="-96"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68987-3903-4FAA-B457-8F52F71742DE}" type="datetimeFigureOut">
              <a:rPr lang="en-GB" smtClean="0"/>
              <a:pPr/>
              <a:t>07/02/2016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8B0FC-AF9E-4F20-BD43-1AD93BB20451}" type="slidenum">
              <a:rPr lang="en-GB" smtClean="0"/>
              <a:pPr/>
              <a:t>‹#›</a:t>
            </a:fld>
            <a:endParaRPr lang="en-GB"/>
          </a:p>
        </p:txBody>
      </p:sp>
    </p:spTree>
    <p:extLst>
      <p:ext uri="{BB962C8B-B14F-4D97-AF65-F5344CB8AC3E}">
        <p14:creationId xmlns:p14="http://schemas.microsoft.com/office/powerpoint/2010/main" val="250911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11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13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24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C88B0FC-AF9E-4F20-BD43-1AD93BB20451}" type="slidenum">
              <a:rPr lang="en-GB" smtClean="0"/>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254526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177374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44217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116716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400577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9624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188681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179879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344861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318010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889B9-6BDC-4E9F-91E3-F4459A082C55}" type="datetimeFigureOut">
              <a:rPr lang="en-GB" smtClean="0"/>
              <a:pPr/>
              <a:t>07/02/2016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915D29-6EF9-4E06-96AD-620006589979}" type="slidenum">
              <a:rPr lang="en-GB" smtClean="0"/>
              <a:pPr/>
              <a:t>‹#›</a:t>
            </a:fld>
            <a:endParaRPr lang="en-GB"/>
          </a:p>
        </p:txBody>
      </p:sp>
    </p:spTree>
    <p:extLst>
      <p:ext uri="{BB962C8B-B14F-4D97-AF65-F5344CB8AC3E}">
        <p14:creationId xmlns:p14="http://schemas.microsoft.com/office/powerpoint/2010/main" val="334889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889B9-6BDC-4E9F-91E3-F4459A082C55}" type="datetimeFigureOut">
              <a:rPr lang="en-GB" smtClean="0"/>
              <a:pPr/>
              <a:t>07/02/2016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15D29-6EF9-4E06-96AD-620006589979}" type="slidenum">
              <a:rPr lang="en-GB" smtClean="0"/>
              <a:pPr/>
              <a:t>‹#›</a:t>
            </a:fld>
            <a:endParaRPr lang="en-GB"/>
          </a:p>
        </p:txBody>
      </p:sp>
    </p:spTree>
    <p:extLst>
      <p:ext uri="{BB962C8B-B14F-4D97-AF65-F5344CB8AC3E}">
        <p14:creationId xmlns:p14="http://schemas.microsoft.com/office/powerpoint/2010/main" val="291382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8.xml"/><Relationship Id="rId5" Type="http://schemas.openxmlformats.org/officeDocument/2006/relationships/image" Target="../media/image4.jpeg"/><Relationship Id="rId10" Type="http://schemas.openxmlformats.org/officeDocument/2006/relationships/slide" Target="slide3.xml"/><Relationship Id="rId4" Type="http://schemas.openxmlformats.org/officeDocument/2006/relationships/image" Target="../media/image3.jpeg"/><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8.xml"/><Relationship Id="rId5" Type="http://schemas.openxmlformats.org/officeDocument/2006/relationships/image" Target="../media/image4.jpeg"/><Relationship Id="rId10" Type="http://schemas.openxmlformats.org/officeDocument/2006/relationships/slide" Target="slide3.xml"/><Relationship Id="rId4" Type="http://schemas.openxmlformats.org/officeDocument/2006/relationships/image" Target="../media/image3.jpeg"/><Relationship Id="rId9" Type="http://schemas.openxmlformats.org/officeDocument/2006/relationships/slide" Target="slide5.xml"/></Relationships>
</file>

<file path=ppt/slides/_rels/slide1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8.xml"/><Relationship Id="rId5" Type="http://schemas.openxmlformats.org/officeDocument/2006/relationships/image" Target="../media/image4.jpeg"/><Relationship Id="rId10" Type="http://schemas.openxmlformats.org/officeDocument/2006/relationships/slide" Target="slide3.xml"/><Relationship Id="rId4" Type="http://schemas.openxmlformats.org/officeDocument/2006/relationships/image" Target="../media/image3.jpeg"/><Relationship Id="rId9" Type="http://schemas.openxmlformats.org/officeDocument/2006/relationships/slide" Target="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jpeg"/><Relationship Id="rId7"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18.xml"/><Relationship Id="rId5" Type="http://schemas.openxmlformats.org/officeDocument/2006/relationships/image" Target="../media/image5.jpeg"/><Relationship Id="rId10" Type="http://schemas.openxmlformats.org/officeDocument/2006/relationships/slide" Target="slide3.xml"/><Relationship Id="rId4" Type="http://schemas.openxmlformats.org/officeDocument/2006/relationships/image" Target="../media/image4.jpeg"/><Relationship Id="rId9" Type="http://schemas.openxmlformats.org/officeDocument/2006/relationships/slide" Target="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8.xml"/><Relationship Id="rId5" Type="http://schemas.openxmlformats.org/officeDocument/2006/relationships/image" Target="../media/image4.jpeg"/><Relationship Id="rId10" Type="http://schemas.openxmlformats.org/officeDocument/2006/relationships/slide" Target="slide3.xml"/><Relationship Id="rId4" Type="http://schemas.openxmlformats.org/officeDocument/2006/relationships/image" Target="../media/image3.jpeg"/><Relationship Id="rId9" Type="http://schemas.openxmlformats.org/officeDocument/2006/relationships/slide" Target="slide5.xml"/></Relationships>
</file>

<file path=ppt/slides/_rels/slide2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8.xml"/><Relationship Id="rId5" Type="http://schemas.openxmlformats.org/officeDocument/2006/relationships/image" Target="../media/image4.jpeg"/><Relationship Id="rId10" Type="http://schemas.openxmlformats.org/officeDocument/2006/relationships/slide" Target="slide3.xml"/><Relationship Id="rId4" Type="http://schemas.openxmlformats.org/officeDocument/2006/relationships/image" Target="../media/image3.jpeg"/><Relationship Id="rId9" Type="http://schemas.openxmlformats.org/officeDocument/2006/relationships/slide" Target="slide5.xml"/></Relationships>
</file>

<file path=ppt/slides/_rels/slide2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18.xml"/><Relationship Id="rId5" Type="http://schemas.openxmlformats.org/officeDocument/2006/relationships/image" Target="../media/image4.jpeg"/><Relationship Id="rId10" Type="http://schemas.openxmlformats.org/officeDocument/2006/relationships/slide" Target="slide3.xml"/><Relationship Id="rId4" Type="http://schemas.openxmlformats.org/officeDocument/2006/relationships/image" Target="../media/image3.jpeg"/><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jpeg"/><Relationship Id="rId7"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slide" Target="slide18.xml"/><Relationship Id="rId4" Type="http://schemas.openxmlformats.org/officeDocument/2006/relationships/image" Target="../media/image4.jpe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jpeg"/><Relationship Id="rId7"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18.xml"/><Relationship Id="rId5" Type="http://schemas.openxmlformats.org/officeDocument/2006/relationships/image" Target="../media/image5.jpeg"/><Relationship Id="rId10" Type="http://schemas.openxmlformats.org/officeDocument/2006/relationships/slide" Target="slide3.xml"/><Relationship Id="rId4" Type="http://schemas.openxmlformats.org/officeDocument/2006/relationships/image" Target="../media/image4.jpeg"/><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jpeg"/><Relationship Id="rId7"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18.xml"/><Relationship Id="rId5" Type="http://schemas.openxmlformats.org/officeDocument/2006/relationships/image" Target="../media/image5.jpeg"/><Relationship Id="rId10" Type="http://schemas.openxmlformats.org/officeDocument/2006/relationships/slide" Target="slide3.xml"/><Relationship Id="rId4" Type="http://schemas.openxmlformats.org/officeDocument/2006/relationships/image" Target="../media/image4.jpeg"/><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jpeg"/><Relationship Id="rId7"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18.xml"/><Relationship Id="rId5" Type="http://schemas.openxmlformats.org/officeDocument/2006/relationships/image" Target="../media/image5.jpeg"/><Relationship Id="rId10" Type="http://schemas.openxmlformats.org/officeDocument/2006/relationships/slide" Target="slide3.xml"/><Relationship Id="rId4" Type="http://schemas.openxmlformats.org/officeDocument/2006/relationships/image" Target="../media/image4.jpeg"/><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36000"/>
                    </a14:imgEffect>
                    <a14:imgEffect>
                      <a14:colorTemperature colorTemp="5650"/>
                    </a14:imgEffect>
                    <a14:imgEffect>
                      <a14:saturation sat="115000"/>
                    </a14:imgEffect>
                    <a14:imgEffect>
                      <a14:brightnessContrast bright="-6000"/>
                    </a14:imgEffect>
                  </a14:imgLayer>
                </a14:imgProps>
              </a:ext>
              <a:ext uri="{28A0092B-C50C-407E-A947-70E740481C1C}">
                <a14:useLocalDpi xmlns:a14="http://schemas.microsoft.com/office/drawing/2010/main" val="0"/>
              </a:ext>
            </a:extLst>
          </a:blip>
          <a:stretch>
            <a:fillRect/>
          </a:stretch>
        </p:blipFill>
        <p:spPr>
          <a:xfrm>
            <a:off x="323528" y="379605"/>
            <a:ext cx="8496944" cy="612068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a:glow rad="63500">
              <a:schemeClr val="bg1">
                <a:alpha val="40000"/>
              </a:schemeClr>
            </a:glow>
          </a:effectLst>
          <a:scene3d>
            <a:camera prst="orthographicFront"/>
            <a:lightRig rig="threePt" dir="t"/>
          </a:scene3d>
          <a:sp3d>
            <a:bevelT prst="angle"/>
          </a:sp3d>
        </p:spPr>
      </p:pic>
      <p:sp>
        <p:nvSpPr>
          <p:cNvPr id="8" name="Rectangle 7"/>
          <p:cNvSpPr/>
          <p:nvPr/>
        </p:nvSpPr>
        <p:spPr>
          <a:xfrm>
            <a:off x="323528" y="379605"/>
            <a:ext cx="8496944" cy="612068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95536" y="1268760"/>
            <a:ext cx="8352928" cy="4893647"/>
          </a:xfrm>
          <a:prstGeom prst="rect">
            <a:avLst/>
          </a:prstGeom>
          <a:noFill/>
          <a:scene3d>
            <a:camera prst="orthographicFront"/>
            <a:lightRig rig="threePt" dir="t"/>
          </a:scene3d>
          <a:sp3d extrusionH="76200">
            <a:extrusionClr>
              <a:schemeClr val="bg1"/>
            </a:extrusionClr>
          </a:sp3d>
        </p:spPr>
        <p:txBody>
          <a:bodyPr wrap="square" rtlCol="0">
            <a:spAutoFit/>
          </a:bodyPr>
          <a:lstStyle/>
          <a:p>
            <a:pPr algn="ctr"/>
            <a:endParaRPr lang="en-GB" sz="4800" dirty="0" smtClean="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endParaRPr>
          </a:p>
          <a:p>
            <a:pPr algn="ctr"/>
            <a:r>
              <a:rPr lang="en-GB" sz="4800" dirty="0" smtClean="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Shropshire Playing Fields Association</a:t>
            </a:r>
          </a:p>
          <a:p>
            <a:pPr algn="ctr"/>
            <a:endParaRPr lang="en-GB" sz="4800" dirty="0" smtClean="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endParaRPr>
          </a:p>
          <a:p>
            <a:pPr algn="ctr"/>
            <a:r>
              <a:rPr lang="en-GB" sz="3600" dirty="0" smtClean="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Open Space Needs Assessments</a:t>
            </a:r>
            <a:endParaRPr lang="en-GB" sz="36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endParaRPr>
          </a:p>
          <a:p>
            <a:pPr algn="ctr"/>
            <a:endParaRPr lang="en-GB" sz="3600" dirty="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endParaRPr>
          </a:p>
          <a:p>
            <a:pPr algn="ctr"/>
            <a:r>
              <a:rPr lang="en-GB" sz="2400" dirty="0" smtClean="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David Kilby</a:t>
            </a:r>
          </a:p>
          <a:p>
            <a:pPr algn="ctr"/>
            <a:r>
              <a:rPr lang="en-GB" sz="2400" dirty="0" smtClean="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SAPCA Conference 8</a:t>
            </a:r>
            <a:r>
              <a:rPr lang="en-GB" sz="2400" baseline="30000" dirty="0" smtClean="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th</a:t>
            </a:r>
            <a:r>
              <a:rPr lang="en-GB" sz="2400" dirty="0" smtClean="0">
                <a:ln w="12700" cap="flat" cmpd="dbl">
                  <a:solidFill>
                    <a:schemeClr val="bg2">
                      <a:lumMod val="50000"/>
                    </a:schemeClr>
                  </a:solidFill>
                </a:ln>
                <a:effectLst>
                  <a:glow rad="63500">
                    <a:schemeClr val="bg1">
                      <a:alpha val="40000"/>
                    </a:schemeClr>
                  </a:glow>
                  <a:outerShdw blurRad="38100" dist="38100" dir="2700000" algn="tl">
                    <a:srgbClr val="000000">
                      <a:alpha val="43137"/>
                    </a:srgbClr>
                  </a:outerShdw>
                  <a:reflection stA="0" endPos="65000" dist="50800" dir="5400000" sy="-100000" algn="bl" rotWithShape="0"/>
                </a:effectLst>
                <a:latin typeface="Euphemia" pitchFamily="34" charset="0"/>
              </a:rPr>
              <a:t> February 2016</a:t>
            </a:r>
          </a:p>
        </p:txBody>
      </p:sp>
    </p:spTree>
    <p:extLst>
      <p:ext uri="{BB962C8B-B14F-4D97-AF65-F5344CB8AC3E}">
        <p14:creationId xmlns:p14="http://schemas.microsoft.com/office/powerpoint/2010/main" val="1112902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a:solidFill>
            <a:srgbClr val="002060"/>
          </a:solidFill>
        </p:spPr>
        <p:txBody>
          <a:bodyPr/>
          <a:lstStyle/>
          <a:p>
            <a:r>
              <a:rPr lang="en-GB" dirty="0" smtClean="0">
                <a:solidFill>
                  <a:schemeClr val="bg1"/>
                </a:solidFill>
              </a:rPr>
              <a:t>Question</a:t>
            </a:r>
            <a:endParaRPr lang="en-GB" dirty="0">
              <a:solidFill>
                <a:schemeClr val="bg1"/>
              </a:solidFill>
            </a:endParaRPr>
          </a:p>
        </p:txBody>
      </p:sp>
      <p:sp>
        <p:nvSpPr>
          <p:cNvPr id="3" name="Content Placeholder 2"/>
          <p:cNvSpPr>
            <a:spLocks noGrp="1"/>
          </p:cNvSpPr>
          <p:nvPr>
            <p:ph idx="1"/>
          </p:nvPr>
        </p:nvSpPr>
        <p:spPr>
          <a:solidFill>
            <a:schemeClr val="tx2">
              <a:lumMod val="40000"/>
              <a:lumOff val="60000"/>
            </a:schemeClr>
          </a:solidFill>
        </p:spPr>
        <p:txBody>
          <a:bodyPr/>
          <a:lstStyle/>
          <a:p>
            <a:pPr marL="0" indent="0" algn="ctr">
              <a:buNone/>
            </a:pPr>
            <a:r>
              <a:rPr lang="en-GB" dirty="0" smtClean="0"/>
              <a:t>If no needs assessment has been done, no play strategy been done, and no funds allocated towards play facility provision in an area…</a:t>
            </a:r>
          </a:p>
          <a:p>
            <a:pPr marL="0" indent="0" algn="ctr">
              <a:buNone/>
            </a:pPr>
            <a:endParaRPr lang="en-GB" dirty="0"/>
          </a:p>
          <a:p>
            <a:pPr marL="0" indent="0" algn="ctr">
              <a:buNone/>
            </a:pPr>
            <a:r>
              <a:rPr lang="en-GB" dirty="0" smtClean="0"/>
              <a:t>Who are the losers?</a:t>
            </a:r>
          </a:p>
          <a:p>
            <a:pPr algn="ctr"/>
            <a:endParaRPr lang="en-GB" dirty="0"/>
          </a:p>
          <a:p>
            <a:pPr marL="0" indent="0" algn="ctr">
              <a:buNone/>
            </a:pPr>
            <a:r>
              <a:rPr lang="en-GB" dirty="0" smtClean="0"/>
              <a:t>And what can be done about it?</a:t>
            </a:r>
            <a:endParaRPr lang="en-GB" dirty="0"/>
          </a:p>
        </p:txBody>
      </p:sp>
    </p:spTree>
    <p:extLst>
      <p:ext uri="{BB962C8B-B14F-4D97-AF65-F5344CB8AC3E}">
        <p14:creationId xmlns:p14="http://schemas.microsoft.com/office/powerpoint/2010/main" val="210085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SPORT</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PLAY</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solidFill>
              </a:rPr>
              <a:t>It should be noted that it is not only local planning authorities that can provide a local open space needs assessment.</a:t>
            </a:r>
          </a:p>
          <a:p>
            <a:pPr algn="ctr"/>
            <a:endParaRPr lang="en-GB" sz="2400" b="1" dirty="0">
              <a:solidFill>
                <a:schemeClr val="tx2"/>
              </a:solidFill>
            </a:endParaRPr>
          </a:p>
          <a:p>
            <a:pPr algn="ctr"/>
            <a:r>
              <a:rPr lang="en-GB" sz="2400" b="1" dirty="0" smtClean="0">
                <a:solidFill>
                  <a:schemeClr val="tx2"/>
                </a:solidFill>
              </a:rPr>
              <a:t>Town </a:t>
            </a:r>
            <a:r>
              <a:rPr lang="en-GB" sz="2400" b="1" dirty="0">
                <a:solidFill>
                  <a:schemeClr val="tx2"/>
                </a:solidFill>
              </a:rPr>
              <a:t>and Parish </a:t>
            </a:r>
            <a:r>
              <a:rPr lang="en-GB" sz="2400" b="1" dirty="0" smtClean="0">
                <a:solidFill>
                  <a:schemeClr val="tx2"/>
                </a:solidFill>
              </a:rPr>
              <a:t>Councils, </a:t>
            </a:r>
            <a:r>
              <a:rPr lang="en-GB" sz="2400" b="1" dirty="0">
                <a:solidFill>
                  <a:schemeClr val="tx2"/>
                </a:solidFill>
              </a:rPr>
              <a:t>as well as local sport clubs, schools and community groups could be proactive in initiating such </a:t>
            </a:r>
            <a:r>
              <a:rPr lang="en-GB" sz="2400" b="1" dirty="0" smtClean="0">
                <a:solidFill>
                  <a:schemeClr val="tx2"/>
                </a:solidFill>
              </a:rPr>
              <a:t>a need assessment, depending on </a:t>
            </a:r>
            <a:r>
              <a:rPr lang="en-GB" sz="2400" b="1" dirty="0">
                <a:solidFill>
                  <a:schemeClr val="tx2"/>
                </a:solidFill>
              </a:rPr>
              <a:t>their own </a:t>
            </a:r>
            <a:r>
              <a:rPr lang="en-GB" sz="2400" b="1" dirty="0" smtClean="0">
                <a:solidFill>
                  <a:schemeClr val="tx2"/>
                </a:solidFill>
              </a:rPr>
              <a:t>objectives.</a:t>
            </a:r>
            <a:endParaRPr lang="en-GB" sz="2400" b="1" dirty="0">
              <a:solidFill>
                <a:schemeClr val="tx2"/>
              </a:solidFill>
            </a:endParaRP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85984" y="2143116"/>
            <a:ext cx="3929090" cy="523220"/>
          </a:xfrm>
          <a:prstGeom prst="rect">
            <a:avLst/>
          </a:prstGeom>
          <a:noFill/>
        </p:spPr>
        <p:txBody>
          <a:bodyPr wrap="square" rtlCol="0">
            <a:spAutoFit/>
          </a:bodyPr>
          <a:lstStyle/>
          <a:p>
            <a:pPr algn="ctr"/>
            <a:endParaRPr lang="en-GB" sz="2800" b="1" u="sng" dirty="0"/>
          </a:p>
        </p:txBody>
      </p:sp>
    </p:spTree>
    <p:extLst>
      <p:ext uri="{BB962C8B-B14F-4D97-AF65-F5344CB8AC3E}">
        <p14:creationId xmlns:p14="http://schemas.microsoft.com/office/powerpoint/2010/main" val="790414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SPORT</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PLAY</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solidFill>
              </a:rPr>
              <a:t>The Playing field movements focus is towards enabling the right facilities to be provided in the right places.</a:t>
            </a:r>
          </a:p>
          <a:p>
            <a:pPr algn="ctr"/>
            <a:endParaRPr lang="en-GB" sz="2400" b="1" dirty="0">
              <a:solidFill>
                <a:schemeClr val="tx2"/>
              </a:solidFill>
            </a:endParaRPr>
          </a:p>
          <a:p>
            <a:pPr algn="ctr"/>
            <a:r>
              <a:rPr lang="en-GB" sz="2400" b="1" dirty="0">
                <a:solidFill>
                  <a:schemeClr val="tx2"/>
                </a:solidFill>
              </a:rPr>
              <a:t>Sport England aims to ensure positive planning for sport based on robust and up-to-date assessments of need for all levels of sport and all sectors of the community.</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85984" y="2143116"/>
            <a:ext cx="3929090" cy="523220"/>
          </a:xfrm>
          <a:prstGeom prst="rect">
            <a:avLst/>
          </a:prstGeom>
          <a:noFill/>
        </p:spPr>
        <p:txBody>
          <a:bodyPr wrap="square" rtlCol="0">
            <a:spAutoFit/>
          </a:bodyPr>
          <a:lstStyle/>
          <a:p>
            <a:pPr algn="ctr"/>
            <a:endParaRPr lang="en-GB" sz="2800" b="1" u="sng" dirty="0"/>
          </a:p>
        </p:txBody>
      </p:sp>
    </p:spTree>
    <p:extLst>
      <p:ext uri="{BB962C8B-B14F-4D97-AF65-F5344CB8AC3E}">
        <p14:creationId xmlns:p14="http://schemas.microsoft.com/office/powerpoint/2010/main" val="202419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SPORT</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PLAY</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2"/>
              </a:solidFill>
            </a:endParaRPr>
          </a:p>
          <a:p>
            <a:pPr algn="ctr"/>
            <a:r>
              <a:rPr lang="en-GB" sz="2400" b="1" dirty="0" smtClean="0">
                <a:solidFill>
                  <a:schemeClr val="tx2"/>
                </a:solidFill>
              </a:rPr>
              <a:t>Sport </a:t>
            </a:r>
            <a:r>
              <a:rPr lang="en-GB" sz="2400" b="1" dirty="0">
                <a:solidFill>
                  <a:schemeClr val="tx2"/>
                </a:solidFill>
              </a:rPr>
              <a:t>England, Fields In Trust, and the Playing Field Movement share common planning </a:t>
            </a:r>
            <a:r>
              <a:rPr lang="en-GB" sz="2400" b="1" dirty="0" smtClean="0">
                <a:solidFill>
                  <a:schemeClr val="tx2"/>
                </a:solidFill>
              </a:rPr>
              <a:t>objectives</a:t>
            </a:r>
            <a:r>
              <a:rPr lang="en-GB" sz="2400" b="1" dirty="0">
                <a:solidFill>
                  <a:schemeClr val="tx2"/>
                </a:solidFill>
              </a:rPr>
              <a:t>.</a:t>
            </a:r>
            <a:endParaRPr lang="en-GB" sz="2400" b="1" dirty="0" smtClean="0">
              <a:solidFill>
                <a:schemeClr val="tx2"/>
              </a:solidFill>
            </a:endParaRPr>
          </a:p>
          <a:p>
            <a:pPr algn="ctr"/>
            <a:r>
              <a:rPr lang="en-GB" sz="2400" b="1" dirty="0" smtClean="0">
                <a:solidFill>
                  <a:schemeClr val="tx2"/>
                </a:solidFill>
              </a:rPr>
              <a:t> </a:t>
            </a:r>
            <a:endParaRPr lang="en-GB" sz="2400" b="1" dirty="0">
              <a:solidFill>
                <a:schemeClr val="tx2"/>
              </a:solidFill>
            </a:endParaRPr>
          </a:p>
          <a:p>
            <a:pPr algn="ctr"/>
            <a:r>
              <a:rPr lang="en-GB" sz="2400" b="1" dirty="0" smtClean="0">
                <a:solidFill>
                  <a:schemeClr val="tx2"/>
                </a:solidFill>
              </a:rPr>
              <a:t>They </a:t>
            </a:r>
            <a:r>
              <a:rPr lang="en-GB" sz="2400" b="1" dirty="0">
                <a:solidFill>
                  <a:schemeClr val="tx2"/>
                </a:solidFill>
              </a:rPr>
              <a:t>all seek to </a:t>
            </a:r>
            <a:r>
              <a:rPr lang="en-GB" sz="2400" b="1" u="sng" dirty="0">
                <a:solidFill>
                  <a:schemeClr val="tx2"/>
                </a:solidFill>
              </a:rPr>
              <a:t>PROTECT</a:t>
            </a:r>
            <a:r>
              <a:rPr lang="en-GB" sz="2400" b="1" dirty="0">
                <a:solidFill>
                  <a:schemeClr val="tx2"/>
                </a:solidFill>
              </a:rPr>
              <a:t> facilities from </a:t>
            </a:r>
            <a:r>
              <a:rPr lang="en-GB" sz="2400" b="1" dirty="0" smtClean="0">
                <a:solidFill>
                  <a:schemeClr val="tx2"/>
                </a:solidFill>
              </a:rPr>
              <a:t>loss, </a:t>
            </a:r>
            <a:r>
              <a:rPr lang="en-GB" sz="2400" b="1" dirty="0">
                <a:solidFill>
                  <a:schemeClr val="tx2"/>
                </a:solidFill>
              </a:rPr>
              <a:t>as a result of redevelopment; </a:t>
            </a:r>
            <a:endParaRPr lang="en-GB" sz="2400" b="1" dirty="0" smtClean="0">
              <a:solidFill>
                <a:schemeClr val="tx2"/>
              </a:solidFill>
            </a:endParaRPr>
          </a:p>
          <a:p>
            <a:pPr algn="ctr"/>
            <a:r>
              <a:rPr lang="en-GB" sz="2400" b="1" u="sng" dirty="0" smtClean="0">
                <a:solidFill>
                  <a:schemeClr val="tx2"/>
                </a:solidFill>
              </a:rPr>
              <a:t>ENHANCE</a:t>
            </a:r>
            <a:r>
              <a:rPr lang="en-GB" sz="2400" b="1" dirty="0" smtClean="0">
                <a:solidFill>
                  <a:schemeClr val="tx2"/>
                </a:solidFill>
              </a:rPr>
              <a:t> </a:t>
            </a:r>
            <a:r>
              <a:rPr lang="en-GB" sz="2400" b="1" dirty="0">
                <a:solidFill>
                  <a:schemeClr val="tx2"/>
                </a:solidFill>
              </a:rPr>
              <a:t>existing facilities through improving their quality, accessibility and management; </a:t>
            </a:r>
            <a:endParaRPr lang="en-GB" sz="2400" b="1" dirty="0" smtClean="0">
              <a:solidFill>
                <a:schemeClr val="tx2"/>
              </a:solidFill>
            </a:endParaRPr>
          </a:p>
          <a:p>
            <a:pPr algn="ctr"/>
            <a:r>
              <a:rPr lang="en-GB" sz="2400" b="1" dirty="0" smtClean="0">
                <a:solidFill>
                  <a:schemeClr val="tx2"/>
                </a:solidFill>
              </a:rPr>
              <a:t>And support </a:t>
            </a:r>
            <a:r>
              <a:rPr lang="en-GB" sz="2400" b="1" dirty="0">
                <a:solidFill>
                  <a:schemeClr val="tx2"/>
                </a:solidFill>
              </a:rPr>
              <a:t>the </a:t>
            </a:r>
            <a:r>
              <a:rPr lang="en-GB" sz="2400" b="1" u="sng" dirty="0">
                <a:solidFill>
                  <a:schemeClr val="tx2"/>
                </a:solidFill>
              </a:rPr>
              <a:t>PROVISION</a:t>
            </a:r>
            <a:r>
              <a:rPr lang="en-GB" sz="2400" b="1" dirty="0">
                <a:solidFill>
                  <a:schemeClr val="tx2"/>
                </a:solidFill>
              </a:rPr>
              <a:t>  of new </a:t>
            </a:r>
            <a:r>
              <a:rPr lang="en-GB" sz="2400" b="1" dirty="0" smtClean="0">
                <a:solidFill>
                  <a:schemeClr val="tx2"/>
                </a:solidFill>
              </a:rPr>
              <a:t>facilities, which meet   participation demands </a:t>
            </a:r>
            <a:r>
              <a:rPr lang="en-GB" sz="2400" b="1" dirty="0">
                <a:solidFill>
                  <a:schemeClr val="tx2"/>
                </a:solidFill>
              </a:rPr>
              <a:t>now and in the future.</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2362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GB" dirty="0" smtClean="0">
                <a:solidFill>
                  <a:schemeClr val="bg1"/>
                </a:solidFill>
              </a:rPr>
              <a:t>Stand Alone </a:t>
            </a:r>
            <a:r>
              <a:rPr lang="en-GB" dirty="0">
                <a:solidFill>
                  <a:schemeClr val="bg1"/>
                </a:solidFill>
              </a:rPr>
              <a:t>N</a:t>
            </a:r>
            <a:r>
              <a:rPr lang="en-GB" dirty="0" smtClean="0">
                <a:solidFill>
                  <a:schemeClr val="bg1"/>
                </a:solidFill>
              </a:rPr>
              <a:t>eeds </a:t>
            </a:r>
            <a:r>
              <a:rPr lang="en-GB" dirty="0">
                <a:solidFill>
                  <a:schemeClr val="bg1"/>
                </a:solidFill>
              </a:rPr>
              <a:t>A</a:t>
            </a:r>
            <a:r>
              <a:rPr lang="en-GB" dirty="0" smtClean="0">
                <a:solidFill>
                  <a:schemeClr val="bg1"/>
                </a:solidFill>
              </a:rPr>
              <a:t>ssessment</a:t>
            </a:r>
            <a:endParaRPr lang="en-GB" dirty="0">
              <a:solidFill>
                <a:schemeClr val="bg1"/>
              </a:solidFill>
            </a:endParaRPr>
          </a:p>
        </p:txBody>
      </p:sp>
      <p:sp>
        <p:nvSpPr>
          <p:cNvPr id="3" name="Content Placeholder 2"/>
          <p:cNvSpPr>
            <a:spLocks noGrp="1"/>
          </p:cNvSpPr>
          <p:nvPr>
            <p:ph idx="1"/>
          </p:nvPr>
        </p:nvSpPr>
        <p:spPr>
          <a:xfrm>
            <a:off x="457200" y="1600200"/>
            <a:ext cx="8229600" cy="4925144"/>
          </a:xfrm>
          <a:solidFill>
            <a:schemeClr val="tx2">
              <a:lumMod val="40000"/>
              <a:lumOff val="60000"/>
            </a:schemeClr>
          </a:solidFill>
        </p:spPr>
        <p:txBody>
          <a:bodyPr>
            <a:noAutofit/>
          </a:bodyPr>
          <a:lstStyle/>
          <a:p>
            <a:pPr marL="0" indent="0" algn="ctr">
              <a:buNone/>
            </a:pPr>
            <a:r>
              <a:rPr lang="en-GB" sz="2400" dirty="0" smtClean="0"/>
              <a:t>Shropshire Playing Fields Association, in collaboration with Church </a:t>
            </a:r>
            <a:r>
              <a:rPr lang="en-GB" sz="2400" dirty="0" err="1" smtClean="0"/>
              <a:t>Stretton</a:t>
            </a:r>
            <a:r>
              <a:rPr lang="en-GB" sz="2400" dirty="0" smtClean="0"/>
              <a:t> Town Council, have now produced an Open Space Needs </a:t>
            </a:r>
            <a:r>
              <a:rPr lang="en-GB" sz="2400" dirty="0"/>
              <a:t>A</a:t>
            </a:r>
            <a:r>
              <a:rPr lang="en-GB" sz="2400" dirty="0" smtClean="0"/>
              <a:t>ssessment for Sport, Play and Recreational facilities on three key open space sites:</a:t>
            </a:r>
          </a:p>
          <a:p>
            <a:pPr marL="0" indent="0">
              <a:buNone/>
            </a:pPr>
            <a:endParaRPr lang="en-GB" sz="2400" dirty="0" smtClean="0"/>
          </a:p>
          <a:p>
            <a:pPr algn="ctr">
              <a:buFont typeface="Wingdings"/>
              <a:buChar char="Ø"/>
            </a:pPr>
            <a:r>
              <a:rPr lang="en-GB" sz="2400" dirty="0" smtClean="0"/>
              <a:t>The School Sport Pitches</a:t>
            </a:r>
          </a:p>
          <a:p>
            <a:pPr algn="ctr">
              <a:buFont typeface="Wingdings"/>
              <a:buChar char="Ø"/>
            </a:pPr>
            <a:r>
              <a:rPr lang="en-GB" sz="2400" dirty="0" smtClean="0"/>
              <a:t>The Recreation Ground</a:t>
            </a:r>
          </a:p>
          <a:p>
            <a:pPr algn="ctr">
              <a:buFont typeface="Wingdings"/>
              <a:buChar char="Ø"/>
            </a:pPr>
            <a:r>
              <a:rPr lang="en-GB" sz="2400" dirty="0" smtClean="0"/>
              <a:t>The Town Park</a:t>
            </a:r>
          </a:p>
          <a:p>
            <a:pPr marL="0" indent="0">
              <a:buNone/>
            </a:pPr>
            <a:endParaRPr lang="en-GB" sz="2400" dirty="0"/>
          </a:p>
          <a:p>
            <a:pPr marL="0" indent="0" algn="ctr">
              <a:buNone/>
            </a:pPr>
            <a:r>
              <a:rPr lang="en-GB" sz="2400" dirty="0" smtClean="0"/>
              <a:t>The Town Council are now in a strong position to put forward a Sport, Play and Recreation facilities strategy, based on robust up-to-date evidence of local need to their community.</a:t>
            </a:r>
            <a:endParaRPr lang="en-GB" sz="2400" dirty="0"/>
          </a:p>
        </p:txBody>
      </p:sp>
    </p:spTree>
    <p:extLst>
      <p:ext uri="{BB962C8B-B14F-4D97-AF65-F5344CB8AC3E}">
        <p14:creationId xmlns:p14="http://schemas.microsoft.com/office/powerpoint/2010/main" val="175867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2060"/>
          </a:solidFill>
        </p:spPr>
        <p:txBody>
          <a:bodyPr/>
          <a:lstStyle/>
          <a:p>
            <a:r>
              <a:rPr lang="en-GB" dirty="0" smtClean="0">
                <a:solidFill>
                  <a:schemeClr val="bg1"/>
                </a:solidFill>
              </a:rPr>
              <a:t>Question</a:t>
            </a:r>
            <a:endParaRPr lang="en-GB" dirty="0">
              <a:solidFill>
                <a:schemeClr val="bg1"/>
              </a:solidFill>
            </a:endParaRPr>
          </a:p>
        </p:txBody>
      </p:sp>
      <p:sp>
        <p:nvSpPr>
          <p:cNvPr id="5" name="Content Placeholder 4"/>
          <p:cNvSpPr>
            <a:spLocks noGrp="1"/>
          </p:cNvSpPr>
          <p:nvPr>
            <p:ph idx="1"/>
          </p:nvPr>
        </p:nvSpPr>
        <p:spPr>
          <a:xfrm>
            <a:off x="457200" y="1600200"/>
            <a:ext cx="8229600" cy="4925144"/>
          </a:xfrm>
          <a:solidFill>
            <a:schemeClr val="tx2">
              <a:lumMod val="40000"/>
              <a:lumOff val="60000"/>
            </a:schemeClr>
          </a:solidFill>
        </p:spPr>
        <p:txBody>
          <a:bodyPr>
            <a:normAutofit fontScale="62500" lnSpcReduction="20000"/>
          </a:bodyPr>
          <a:lstStyle/>
          <a:p>
            <a:pPr marL="0" indent="0" algn="ctr">
              <a:buNone/>
            </a:pPr>
            <a:r>
              <a:rPr lang="en-GB" dirty="0" smtClean="0"/>
              <a:t>Does this represent an opportunity for the Sport and Play </a:t>
            </a:r>
            <a:r>
              <a:rPr lang="en-GB" dirty="0"/>
              <a:t>C</a:t>
            </a:r>
            <a:r>
              <a:rPr lang="en-GB" dirty="0" smtClean="0"/>
              <a:t>onstruction </a:t>
            </a:r>
            <a:r>
              <a:rPr lang="en-GB" dirty="0"/>
              <a:t>I</a:t>
            </a:r>
            <a:r>
              <a:rPr lang="en-GB" dirty="0" smtClean="0"/>
              <a:t>ndustry to come together to produce their own stand alone “Open </a:t>
            </a:r>
            <a:r>
              <a:rPr lang="en-GB" dirty="0"/>
              <a:t>S</a:t>
            </a:r>
            <a:r>
              <a:rPr lang="en-GB" dirty="0" smtClean="0"/>
              <a:t>pace </a:t>
            </a:r>
            <a:r>
              <a:rPr lang="en-GB" dirty="0"/>
              <a:t>N</a:t>
            </a:r>
            <a:r>
              <a:rPr lang="en-GB" dirty="0" smtClean="0"/>
              <a:t>eeds </a:t>
            </a:r>
            <a:r>
              <a:rPr lang="en-GB" dirty="0"/>
              <a:t>A</a:t>
            </a:r>
            <a:r>
              <a:rPr lang="en-GB" dirty="0" smtClean="0"/>
              <a:t>ssessments” for Sport, Play and Recreational facilities? </a:t>
            </a:r>
          </a:p>
          <a:p>
            <a:pPr marL="0" indent="0">
              <a:buNone/>
            </a:pPr>
            <a:endParaRPr lang="en-GB" dirty="0" smtClean="0"/>
          </a:p>
          <a:p>
            <a:pPr marL="0" indent="0">
              <a:buNone/>
            </a:pPr>
            <a:r>
              <a:rPr lang="en-GB" dirty="0" smtClean="0"/>
              <a:t>If so, then the said needs assessments could be based on a range of geographical sites ; </a:t>
            </a:r>
          </a:p>
          <a:p>
            <a:pPr algn="ctr">
              <a:buFont typeface="Wingdings"/>
              <a:buChar char="Ø"/>
            </a:pPr>
            <a:r>
              <a:rPr lang="en-GB" dirty="0" smtClean="0"/>
              <a:t>New development sites</a:t>
            </a:r>
          </a:p>
          <a:p>
            <a:pPr algn="ctr">
              <a:buFont typeface="Wingdings"/>
              <a:buChar char="Ø"/>
            </a:pPr>
            <a:r>
              <a:rPr lang="en-GB" dirty="0" smtClean="0"/>
              <a:t>School sites</a:t>
            </a:r>
          </a:p>
          <a:p>
            <a:pPr algn="ctr">
              <a:buFont typeface="Wingdings"/>
              <a:buChar char="Ø"/>
            </a:pPr>
            <a:r>
              <a:rPr lang="en-GB" dirty="0" smtClean="0"/>
              <a:t>Districts</a:t>
            </a:r>
          </a:p>
          <a:p>
            <a:pPr algn="ctr">
              <a:buFont typeface="Wingdings"/>
              <a:buChar char="Ø"/>
            </a:pPr>
            <a:r>
              <a:rPr lang="en-GB" dirty="0" smtClean="0"/>
              <a:t>Villages</a:t>
            </a:r>
          </a:p>
          <a:p>
            <a:pPr algn="ctr">
              <a:buFont typeface="Wingdings"/>
              <a:buChar char="Ø"/>
            </a:pPr>
            <a:r>
              <a:rPr lang="en-GB" dirty="0" smtClean="0"/>
              <a:t>Towns</a:t>
            </a:r>
          </a:p>
          <a:p>
            <a:pPr algn="ctr">
              <a:buFont typeface="Wingdings"/>
              <a:buChar char="Ø"/>
            </a:pPr>
            <a:r>
              <a:rPr lang="en-GB" dirty="0" smtClean="0"/>
              <a:t>Regions</a:t>
            </a:r>
          </a:p>
          <a:p>
            <a:pPr algn="ctr">
              <a:buFont typeface="Wingdings"/>
              <a:buChar char="Ø"/>
            </a:pPr>
            <a:endParaRPr lang="en-GB" dirty="0" smtClean="0"/>
          </a:p>
          <a:p>
            <a:pPr marL="0" indent="0" algn="ctr">
              <a:buNone/>
            </a:pPr>
            <a:r>
              <a:rPr lang="en-GB" dirty="0" smtClean="0"/>
              <a:t>Enabling the Industry to produce vital design, management and maintenance evidence that could be used to inform local plans, when local facility strategies are being written for local communities.</a:t>
            </a:r>
          </a:p>
          <a:p>
            <a:pPr marL="0" indent="0">
              <a:buNone/>
            </a:pPr>
            <a:endParaRPr lang="en-GB" dirty="0"/>
          </a:p>
        </p:txBody>
      </p:sp>
    </p:spTree>
    <p:extLst>
      <p:ext uri="{BB962C8B-B14F-4D97-AF65-F5344CB8AC3E}">
        <p14:creationId xmlns:p14="http://schemas.microsoft.com/office/powerpoint/2010/main" val="380020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GB" dirty="0" smtClean="0">
                <a:solidFill>
                  <a:schemeClr val="bg1"/>
                </a:solidFill>
              </a:rPr>
              <a:t>Question</a:t>
            </a:r>
            <a:endParaRPr lang="en-GB" dirty="0">
              <a:solidFill>
                <a:schemeClr val="bg1"/>
              </a:solidFill>
            </a:endParaRPr>
          </a:p>
        </p:txBody>
      </p:sp>
      <p:sp>
        <p:nvSpPr>
          <p:cNvPr id="3" name="Content Placeholder 2"/>
          <p:cNvSpPr>
            <a:spLocks noGrp="1"/>
          </p:cNvSpPr>
          <p:nvPr>
            <p:ph idx="1"/>
          </p:nvPr>
        </p:nvSpPr>
        <p:spPr>
          <a:solidFill>
            <a:schemeClr val="tx2">
              <a:lumMod val="40000"/>
              <a:lumOff val="60000"/>
            </a:schemeClr>
          </a:solidFill>
        </p:spPr>
        <p:txBody>
          <a:bodyPr>
            <a:normAutofit/>
          </a:bodyPr>
          <a:lstStyle/>
          <a:p>
            <a:pPr marL="0" indent="0" algn="ctr">
              <a:buNone/>
            </a:pPr>
            <a:endParaRPr lang="en-GB" dirty="0" smtClean="0"/>
          </a:p>
          <a:p>
            <a:pPr marL="0" indent="0" algn="ctr">
              <a:buNone/>
            </a:pPr>
            <a:r>
              <a:rPr lang="en-GB" dirty="0" smtClean="0"/>
              <a:t>How much more funding would the Sport and Play Construction Industry be accessing</a:t>
            </a:r>
          </a:p>
          <a:p>
            <a:pPr marL="0" indent="0" algn="ctr">
              <a:buNone/>
            </a:pPr>
            <a:r>
              <a:rPr lang="en-GB" dirty="0" smtClean="0"/>
              <a:t>if local planning authorities were to provide  appropriate robust up-to-date “open space needs assessments” as required by the National Planning Policy Framework?</a:t>
            </a:r>
          </a:p>
          <a:p>
            <a:pPr marL="0" indent="0" algn="ctr">
              <a:buNone/>
            </a:pPr>
            <a:endParaRPr lang="en-GB" dirty="0"/>
          </a:p>
        </p:txBody>
      </p:sp>
    </p:spTree>
    <p:extLst>
      <p:ext uri="{BB962C8B-B14F-4D97-AF65-F5344CB8AC3E}">
        <p14:creationId xmlns:p14="http://schemas.microsoft.com/office/powerpoint/2010/main" val="29544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GB" dirty="0" smtClean="0">
                <a:solidFill>
                  <a:schemeClr val="bg1"/>
                </a:solidFill>
              </a:rPr>
              <a:t>Playing Pitch </a:t>
            </a:r>
            <a:r>
              <a:rPr lang="en-GB" dirty="0">
                <a:solidFill>
                  <a:schemeClr val="bg1"/>
                </a:solidFill>
              </a:rPr>
              <a:t>S</a:t>
            </a:r>
            <a:r>
              <a:rPr lang="en-GB" dirty="0" smtClean="0">
                <a:solidFill>
                  <a:schemeClr val="bg1"/>
                </a:solidFill>
              </a:rPr>
              <a:t>trategies</a:t>
            </a:r>
            <a:endParaRPr lang="en-GB" dirty="0">
              <a:solidFill>
                <a:schemeClr val="bg1"/>
              </a:solidFill>
            </a:endParaRPr>
          </a:p>
        </p:txBody>
      </p:sp>
      <p:sp>
        <p:nvSpPr>
          <p:cNvPr id="3" name="Content Placeholder 2"/>
          <p:cNvSpPr>
            <a:spLocks noGrp="1"/>
          </p:cNvSpPr>
          <p:nvPr>
            <p:ph idx="1"/>
          </p:nvPr>
        </p:nvSpPr>
        <p:spPr>
          <a:solidFill>
            <a:schemeClr val="tx2">
              <a:lumMod val="40000"/>
              <a:lumOff val="60000"/>
            </a:schemeClr>
          </a:solidFill>
        </p:spPr>
        <p:txBody>
          <a:bodyPr/>
          <a:lstStyle/>
          <a:p>
            <a:endParaRPr lang="en-GB" dirty="0" smtClean="0"/>
          </a:p>
          <a:p>
            <a:pPr marL="0" indent="0">
              <a:buNone/>
            </a:pPr>
            <a:r>
              <a:rPr lang="en-GB" dirty="0" smtClean="0"/>
              <a:t>Our evidence would seem to indicate that where an open space needs assessment has not been done some local planning authorities are relying on “playing pitch strategy documents” to inform planning policy makers. </a:t>
            </a:r>
            <a:endParaRPr lang="en-GB" dirty="0"/>
          </a:p>
        </p:txBody>
      </p:sp>
    </p:spTree>
    <p:extLst>
      <p:ext uri="{BB962C8B-B14F-4D97-AF65-F5344CB8AC3E}">
        <p14:creationId xmlns:p14="http://schemas.microsoft.com/office/powerpoint/2010/main" val="422890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hlinkClick r:id="rId7" action="ppaction://hlinksldjump"/>
          </p:cNvPr>
          <p:cNvSpPr txBox="1"/>
          <p:nvPr/>
        </p:nvSpPr>
        <p:spPr>
          <a:xfrm>
            <a:off x="1784919" y="735289"/>
            <a:ext cx="5897192" cy="584775"/>
          </a:xfrm>
          <a:prstGeom prst="rect">
            <a:avLst/>
          </a:prstGeom>
          <a:noFill/>
        </p:spPr>
        <p:txBody>
          <a:bodyPr wrap="none" rtlCol="0">
            <a:spAutoFit/>
          </a:bodyPr>
          <a:lstStyle/>
          <a:p>
            <a:pPr algn="ctr"/>
            <a:r>
              <a:rPr lang="en-GB" sz="3200" u="sng" dirty="0" smtClean="0">
                <a:ln>
                  <a:solidFill>
                    <a:schemeClr val="bg1"/>
                  </a:solidFill>
                </a:ln>
                <a:latin typeface="Arial Rounded MT Bold" pitchFamily="34" charset="0"/>
              </a:rPr>
              <a:t>PLAYING PITCH STRATEGY?</a:t>
            </a:r>
            <a:endParaRPr lang="en-GB" sz="3200" u="sng" dirty="0">
              <a:ln>
                <a:solidFill>
                  <a:schemeClr val="bg1"/>
                </a:solidFill>
              </a:ln>
              <a:latin typeface="Arial Rounded MT Bold" pitchFamily="34" charset="0"/>
            </a:endParaRPr>
          </a:p>
        </p:txBody>
      </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PLAY</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SPORT</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5" y="2230099"/>
            <a:ext cx="8033546" cy="3913545"/>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believe a playing pitch strategy should not be used as a substitute for a needs assessment.</a:t>
            </a:r>
          </a:p>
          <a:p>
            <a:pPr algn="ctr"/>
            <a:endParaRPr lang="en-GB" sz="2400" dirty="0">
              <a:solidFill>
                <a:schemeClr val="tx1"/>
              </a:solidFill>
            </a:endParaRPr>
          </a:p>
          <a:p>
            <a:pPr algn="ctr"/>
            <a:r>
              <a:rPr lang="en-GB" sz="2400" dirty="0">
                <a:solidFill>
                  <a:schemeClr val="tx1"/>
                </a:solidFill>
              </a:rPr>
              <a:t>An open space needs assessment is an essential planning tool meeting national planning policy guidelines.</a:t>
            </a:r>
          </a:p>
          <a:p>
            <a:pPr algn="ctr"/>
            <a:endParaRPr lang="en-GB" sz="2400" dirty="0">
              <a:solidFill>
                <a:schemeClr val="tx1"/>
              </a:solidFill>
            </a:endParaRPr>
          </a:p>
          <a:p>
            <a:pPr algn="ctr"/>
            <a:r>
              <a:rPr lang="en-GB" sz="2400" dirty="0">
                <a:solidFill>
                  <a:schemeClr val="tx1"/>
                </a:solidFill>
              </a:rPr>
              <a:t>A playing pitch strategy is best used to support the needs and interests of individual sports groups and governing bodies of sport</a:t>
            </a:r>
            <a:r>
              <a:rPr lang="en-GB" dirty="0"/>
              <a:t>.</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38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a:solidFill>
            <a:srgbClr val="002060"/>
          </a:solidFill>
        </p:spPr>
        <p:txBody>
          <a:bodyPr/>
          <a:lstStyle/>
          <a:p>
            <a:r>
              <a:rPr lang="en-GB" dirty="0" smtClean="0">
                <a:solidFill>
                  <a:schemeClr val="bg1"/>
                </a:solidFill>
              </a:rPr>
              <a:t>Playing Pitch </a:t>
            </a:r>
            <a:r>
              <a:rPr lang="en-GB" dirty="0">
                <a:solidFill>
                  <a:schemeClr val="bg1"/>
                </a:solidFill>
              </a:rPr>
              <a:t>S</a:t>
            </a:r>
            <a:r>
              <a:rPr lang="en-GB" dirty="0" smtClean="0">
                <a:solidFill>
                  <a:schemeClr val="bg1"/>
                </a:solidFill>
              </a:rPr>
              <a:t>trategy </a:t>
            </a:r>
            <a:r>
              <a:rPr lang="en-GB" dirty="0">
                <a:solidFill>
                  <a:schemeClr val="bg1"/>
                </a:solidFill>
              </a:rPr>
              <a:t>L</a:t>
            </a:r>
            <a:r>
              <a:rPr lang="en-GB" dirty="0" smtClean="0">
                <a:solidFill>
                  <a:schemeClr val="bg1"/>
                </a:solidFill>
              </a:rPr>
              <a:t>imitations</a:t>
            </a:r>
            <a:endParaRPr lang="en-GB" dirty="0">
              <a:solidFill>
                <a:schemeClr val="bg1"/>
              </a:solidFill>
            </a:endParaRPr>
          </a:p>
        </p:txBody>
      </p:sp>
      <p:sp>
        <p:nvSpPr>
          <p:cNvPr id="3" name="Content Placeholder 2"/>
          <p:cNvSpPr>
            <a:spLocks noGrp="1"/>
          </p:cNvSpPr>
          <p:nvPr>
            <p:ph idx="1"/>
          </p:nvPr>
        </p:nvSpPr>
        <p:spPr>
          <a:solidFill>
            <a:schemeClr val="tx2">
              <a:lumMod val="40000"/>
              <a:lumOff val="60000"/>
            </a:schemeClr>
          </a:solidFill>
        </p:spPr>
        <p:txBody>
          <a:bodyPr>
            <a:normAutofit lnSpcReduction="10000"/>
          </a:bodyPr>
          <a:lstStyle/>
          <a:p>
            <a:pPr algn="ctr">
              <a:buFont typeface="Wingdings"/>
              <a:buChar char="Ø"/>
            </a:pPr>
            <a:r>
              <a:rPr lang="en-GB" sz="2400" dirty="0"/>
              <a:t>An outcome of the needs assessment project for Church </a:t>
            </a:r>
            <a:r>
              <a:rPr lang="en-GB" sz="2400" dirty="0" err="1"/>
              <a:t>Stretton</a:t>
            </a:r>
            <a:r>
              <a:rPr lang="en-GB" sz="2400" dirty="0"/>
              <a:t> was to discover that the Town Council were making decisions in their Town Plan based on a playing pitch strategies carried out in 2010</a:t>
            </a:r>
            <a:r>
              <a:rPr lang="en-GB" sz="2400" dirty="0" smtClean="0"/>
              <a:t>.</a:t>
            </a:r>
          </a:p>
          <a:p>
            <a:pPr algn="ctr">
              <a:buFont typeface="Wingdings"/>
              <a:buChar char="Ø"/>
            </a:pPr>
            <a:endParaRPr lang="en-GB" sz="2400" dirty="0"/>
          </a:p>
          <a:p>
            <a:pPr algn="ctr">
              <a:buFont typeface="Wingdings"/>
              <a:buChar char="Ø"/>
            </a:pPr>
            <a:r>
              <a:rPr lang="en-GB" sz="2400" dirty="0" smtClean="0"/>
              <a:t>A playing pitch </a:t>
            </a:r>
            <a:r>
              <a:rPr lang="en-GB" sz="2400" dirty="0"/>
              <a:t>study </a:t>
            </a:r>
            <a:r>
              <a:rPr lang="en-GB" sz="2400" dirty="0" smtClean="0"/>
              <a:t>following Sport England guidelines often encompasses </a:t>
            </a:r>
            <a:r>
              <a:rPr lang="en-GB" sz="2400" dirty="0"/>
              <a:t>an assessment </a:t>
            </a:r>
            <a:r>
              <a:rPr lang="en-GB" sz="2400" dirty="0" smtClean="0"/>
              <a:t>for the requirements of just four  </a:t>
            </a:r>
            <a:r>
              <a:rPr lang="en-GB" sz="2400" dirty="0"/>
              <a:t>outdoor </a:t>
            </a:r>
            <a:r>
              <a:rPr lang="en-GB" sz="2400" dirty="0" smtClean="0"/>
              <a:t>sports.</a:t>
            </a:r>
          </a:p>
          <a:p>
            <a:pPr marL="0" indent="0" algn="ctr">
              <a:buNone/>
            </a:pPr>
            <a:endParaRPr lang="en-GB" sz="2400" dirty="0" smtClean="0"/>
          </a:p>
          <a:p>
            <a:pPr algn="ctr">
              <a:buFont typeface="Wingdings"/>
              <a:buChar char="Ø"/>
            </a:pPr>
            <a:r>
              <a:rPr lang="en-GB" sz="2400" dirty="0" smtClean="0"/>
              <a:t> football</a:t>
            </a:r>
            <a:r>
              <a:rPr lang="en-GB" sz="2400" dirty="0"/>
              <a:t>, cricket, rugby and </a:t>
            </a:r>
            <a:r>
              <a:rPr lang="en-GB" sz="2400" dirty="0" smtClean="0"/>
              <a:t>hockey.</a:t>
            </a:r>
          </a:p>
          <a:p>
            <a:pPr algn="ctr">
              <a:buFont typeface="Wingdings"/>
              <a:buChar char="Ø"/>
            </a:pPr>
            <a:endParaRPr lang="en-GB" sz="2400" dirty="0"/>
          </a:p>
          <a:p>
            <a:pPr algn="ctr">
              <a:buFont typeface="Wingdings"/>
              <a:buChar char="Ø"/>
            </a:pPr>
            <a:r>
              <a:rPr lang="en-GB" sz="2400" dirty="0" smtClean="0"/>
              <a:t>It does not look at secondary usage of a playing field. </a:t>
            </a:r>
          </a:p>
          <a:p>
            <a:pPr algn="ctr">
              <a:buFont typeface="Wingdings"/>
              <a:buChar char="Ø"/>
            </a:pPr>
            <a:endParaRPr lang="en-GB" sz="2400" dirty="0"/>
          </a:p>
          <a:p>
            <a:pPr algn="ctr">
              <a:buFont typeface="Wingdings"/>
              <a:buChar char="Ø"/>
            </a:pPr>
            <a:endParaRPr lang="en-GB" sz="2400" dirty="0" smtClean="0"/>
          </a:p>
          <a:p>
            <a:pPr algn="ctr">
              <a:buFont typeface="Wingdings"/>
              <a:buChar char="Ø"/>
            </a:pPr>
            <a:endParaRPr lang="en-GB" sz="2400" dirty="0"/>
          </a:p>
          <a:p>
            <a:pPr algn="ctr">
              <a:buFont typeface="Wingdings"/>
              <a:buChar char="Ø"/>
            </a:pPr>
            <a:endParaRPr lang="en-GB" sz="2400" dirty="0" smtClean="0"/>
          </a:p>
          <a:p>
            <a:endParaRPr lang="en-GB" sz="2400" dirty="0"/>
          </a:p>
        </p:txBody>
      </p:sp>
    </p:spTree>
    <p:extLst>
      <p:ext uri="{BB962C8B-B14F-4D97-AF65-F5344CB8AC3E}">
        <p14:creationId xmlns:p14="http://schemas.microsoft.com/office/powerpoint/2010/main" val="422570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GB" dirty="0" smtClean="0">
                <a:solidFill>
                  <a:schemeClr val="bg1"/>
                </a:solidFill>
              </a:rPr>
              <a:t>Question</a:t>
            </a:r>
            <a:endParaRPr lang="en-GB" dirty="0">
              <a:solidFill>
                <a:schemeClr val="bg1"/>
              </a:solidFill>
            </a:endParaRPr>
          </a:p>
        </p:txBody>
      </p:sp>
      <p:sp>
        <p:nvSpPr>
          <p:cNvPr id="3" name="Content Placeholder 2"/>
          <p:cNvSpPr>
            <a:spLocks noGrp="1"/>
          </p:cNvSpPr>
          <p:nvPr>
            <p:ph idx="1"/>
          </p:nvPr>
        </p:nvSpPr>
        <p:spPr>
          <a:solidFill>
            <a:schemeClr val="tx2">
              <a:lumMod val="40000"/>
              <a:lumOff val="60000"/>
            </a:schemeClr>
          </a:solidFill>
        </p:spPr>
        <p:txBody>
          <a:bodyPr>
            <a:normAutofit/>
          </a:bodyPr>
          <a:lstStyle/>
          <a:p>
            <a:pPr marL="0" indent="0" algn="ctr">
              <a:buNone/>
            </a:pPr>
            <a:endParaRPr lang="en-GB" dirty="0" smtClean="0"/>
          </a:p>
          <a:p>
            <a:pPr marL="0" indent="0" algn="ctr">
              <a:buNone/>
            </a:pPr>
            <a:r>
              <a:rPr lang="en-GB" dirty="0" smtClean="0"/>
              <a:t>Have you ever considered that significant funding opportunities might have been lost to the Sport and Play Construction Industry, because local planning authorities are failing to provide  appropriate, robust, up-to-date “open space needs assessments”, as required by the National Planning Policy Framework?</a:t>
            </a:r>
            <a:endParaRPr lang="en-GB" dirty="0"/>
          </a:p>
        </p:txBody>
      </p:sp>
    </p:spTree>
    <p:extLst>
      <p:ext uri="{BB962C8B-B14F-4D97-AF65-F5344CB8AC3E}">
        <p14:creationId xmlns:p14="http://schemas.microsoft.com/office/powerpoint/2010/main" val="202706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fontScale="90000"/>
          </a:bodyPr>
          <a:lstStyle/>
          <a:p>
            <a:r>
              <a:rPr lang="en-GB" dirty="0">
                <a:solidFill>
                  <a:schemeClr val="bg1"/>
                </a:solidFill>
              </a:rPr>
              <a:t>Identified as a “priority” through the “Playing Pitch Improvement plan”.</a:t>
            </a:r>
          </a:p>
        </p:txBody>
      </p:sp>
      <p:sp>
        <p:nvSpPr>
          <p:cNvPr id="3" name="Content Placeholder 2"/>
          <p:cNvSpPr>
            <a:spLocks noGrp="1"/>
          </p:cNvSpPr>
          <p:nvPr>
            <p:ph idx="1"/>
          </p:nvPr>
        </p:nvSpPr>
        <p:spPr>
          <a:solidFill>
            <a:schemeClr val="tx2">
              <a:lumMod val="40000"/>
              <a:lumOff val="60000"/>
            </a:schemeClr>
          </a:solidFill>
        </p:spPr>
        <p:txBody>
          <a:bodyPr>
            <a:normAutofit fontScale="85000" lnSpcReduction="10000"/>
          </a:bodyPr>
          <a:lstStyle/>
          <a:p>
            <a:r>
              <a:rPr lang="en-GB" dirty="0"/>
              <a:t>Town Plan states: £250,000 to be spent as a priority on a replacement sports pavilion at the Church </a:t>
            </a:r>
            <a:r>
              <a:rPr lang="en-GB" dirty="0" err="1"/>
              <a:t>Stretton</a:t>
            </a:r>
            <a:r>
              <a:rPr lang="en-GB" dirty="0"/>
              <a:t> Recreation Ground.</a:t>
            </a:r>
          </a:p>
          <a:p>
            <a:endParaRPr lang="en-GB" dirty="0"/>
          </a:p>
          <a:p>
            <a:r>
              <a:rPr lang="en-GB" dirty="0"/>
              <a:t>PRIORITY: Shropshire Council, Church </a:t>
            </a:r>
            <a:r>
              <a:rPr lang="en-GB" dirty="0" err="1"/>
              <a:t>Stretton</a:t>
            </a:r>
            <a:r>
              <a:rPr lang="en-GB" dirty="0"/>
              <a:t> Town Council, Energize (Shropshire, Telford and Wrekin County Sports Partnership), Sport England.</a:t>
            </a:r>
          </a:p>
          <a:p>
            <a:pPr marL="0" indent="0">
              <a:buNone/>
            </a:pPr>
            <a:r>
              <a:rPr lang="en-GB" dirty="0"/>
              <a:t>  </a:t>
            </a:r>
          </a:p>
          <a:p>
            <a:r>
              <a:rPr lang="en-GB" dirty="0"/>
              <a:t>Cost: £250,000 Funding secured: £50,000 Sport England, </a:t>
            </a:r>
            <a:r>
              <a:rPr lang="en-GB" dirty="0" smtClean="0"/>
              <a:t>£200,000 Neighbourhood </a:t>
            </a:r>
            <a:r>
              <a:rPr lang="en-GB" dirty="0"/>
              <a:t>Fund, (CIL Local). </a:t>
            </a:r>
          </a:p>
          <a:p>
            <a:endParaRPr lang="en-GB" dirty="0"/>
          </a:p>
        </p:txBody>
      </p:sp>
    </p:spTree>
    <p:extLst>
      <p:ext uri="{BB962C8B-B14F-4D97-AF65-F5344CB8AC3E}">
        <p14:creationId xmlns:p14="http://schemas.microsoft.com/office/powerpoint/2010/main" val="2688469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fontScale="90000"/>
          </a:bodyPr>
          <a:lstStyle/>
          <a:p>
            <a:r>
              <a:rPr lang="en-GB" dirty="0"/>
              <a:t>Purpose of visit to the recreation ground</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946" y="1954968"/>
            <a:ext cx="7712108" cy="381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89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GB" dirty="0"/>
              <a:t>Sport Club User Profiles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67431"/>
            <a:ext cx="8229600" cy="439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20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SPORT</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PLAY</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solidFill>
              </a:rPr>
              <a:t>£250,000 is being spent on a replacement pavilion that will meet the needs of just 5% of those that use the recreation ground of which just 4% of those 5% are female.</a:t>
            </a:r>
          </a:p>
          <a:p>
            <a:pPr algn="ctr"/>
            <a:endParaRPr lang="en-GB" sz="2400" b="1" dirty="0">
              <a:solidFill>
                <a:schemeClr val="tx2"/>
              </a:solidFill>
            </a:endParaRPr>
          </a:p>
          <a:p>
            <a:pPr algn="ctr"/>
            <a:r>
              <a:rPr lang="en-GB" sz="2400" b="1" dirty="0">
                <a:solidFill>
                  <a:schemeClr val="tx2"/>
                </a:solidFill>
              </a:rPr>
              <a:t>The needs of the other 95% of users were not taken into account through the application of the playing pitch strategy</a:t>
            </a:r>
            <a:r>
              <a:rPr lang="en-GB" sz="2400" b="1" dirty="0" smtClean="0">
                <a:solidFill>
                  <a:schemeClr val="tx2"/>
                </a:solidFill>
              </a:rPr>
              <a:t>.</a:t>
            </a:r>
          </a:p>
          <a:p>
            <a:pPr algn="ctr"/>
            <a:endParaRPr lang="en-GB" sz="2400" b="1" dirty="0">
              <a:solidFill>
                <a:schemeClr val="tx2"/>
              </a:solidFill>
            </a:endParaRPr>
          </a:p>
          <a:p>
            <a:pPr algn="ctr"/>
            <a:r>
              <a:rPr lang="en-GB" sz="2400" b="1" dirty="0">
                <a:solidFill>
                  <a:schemeClr val="tx2"/>
                </a:solidFill>
              </a:rPr>
              <a:t>A needs assessment considers every-ones needs</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85984" y="2143116"/>
            <a:ext cx="3929090" cy="523220"/>
          </a:xfrm>
          <a:prstGeom prst="rect">
            <a:avLst/>
          </a:prstGeom>
          <a:noFill/>
        </p:spPr>
        <p:txBody>
          <a:bodyPr wrap="square" rtlCol="0">
            <a:spAutoFit/>
          </a:bodyPr>
          <a:lstStyle/>
          <a:p>
            <a:pPr algn="ctr"/>
            <a:endParaRPr lang="en-GB" sz="2800" b="1" u="sng" dirty="0"/>
          </a:p>
        </p:txBody>
      </p:sp>
    </p:spTree>
    <p:extLst>
      <p:ext uri="{BB962C8B-B14F-4D97-AF65-F5344CB8AC3E}">
        <p14:creationId xmlns:p14="http://schemas.microsoft.com/office/powerpoint/2010/main" val="1474892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SPORT</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PLAY</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rPr>
              <a:t>The Playing field movements focus is towards enabling the right facilities to be provided in the right places.</a:t>
            </a:r>
          </a:p>
          <a:p>
            <a:pPr algn="ctr"/>
            <a:endParaRPr lang="en-GB" sz="2000" b="1" dirty="0">
              <a:solidFill>
                <a:schemeClr val="tx2"/>
              </a:solidFill>
            </a:endParaRPr>
          </a:p>
          <a:p>
            <a:pPr algn="ctr"/>
            <a:r>
              <a:rPr lang="en-GB" sz="2000" b="1" dirty="0">
                <a:solidFill>
                  <a:schemeClr val="tx2"/>
                </a:solidFill>
              </a:rPr>
              <a:t>Sport England aims to ensure positive planning for sport based on robust and up-to-date assessments of need for all levels of sport and all sectors of the community.</a:t>
            </a:r>
          </a:p>
          <a:p>
            <a:pPr algn="ctr"/>
            <a:endParaRPr lang="en-GB" sz="2000" b="1" dirty="0">
              <a:solidFill>
                <a:schemeClr val="tx2"/>
              </a:solidFill>
            </a:endParaRPr>
          </a:p>
          <a:p>
            <a:pPr algn="ctr"/>
            <a:r>
              <a:rPr lang="en-GB" sz="2000" b="1" dirty="0">
                <a:solidFill>
                  <a:schemeClr val="tx2"/>
                </a:solidFill>
              </a:rPr>
              <a:t>We believe there is sufficient evidence to suggest that this is not happening in many of our local communities today.</a:t>
            </a:r>
          </a:p>
          <a:p>
            <a:pPr algn="ctr"/>
            <a:endParaRPr lang="en-GB" sz="2000" b="1" dirty="0">
              <a:solidFill>
                <a:schemeClr val="tx2"/>
              </a:solidFill>
            </a:endParaRPr>
          </a:p>
          <a:p>
            <a:pPr algn="ctr"/>
            <a:r>
              <a:rPr lang="en-GB" sz="2000" b="1" dirty="0">
                <a:solidFill>
                  <a:schemeClr val="tx2"/>
                </a:solidFill>
              </a:rPr>
              <a:t>Thank you for listening</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85984" y="2143116"/>
            <a:ext cx="3929090" cy="523220"/>
          </a:xfrm>
          <a:prstGeom prst="rect">
            <a:avLst/>
          </a:prstGeom>
          <a:noFill/>
        </p:spPr>
        <p:txBody>
          <a:bodyPr wrap="square" rtlCol="0">
            <a:spAutoFit/>
          </a:bodyPr>
          <a:lstStyle/>
          <a:p>
            <a:pPr algn="ctr"/>
            <a:endParaRPr lang="en-GB" sz="2800" b="1" u="sng" dirty="0"/>
          </a:p>
        </p:txBody>
      </p:sp>
    </p:spTree>
    <p:extLst>
      <p:ext uri="{BB962C8B-B14F-4D97-AF65-F5344CB8AC3E}">
        <p14:creationId xmlns:p14="http://schemas.microsoft.com/office/powerpoint/2010/main" val="4097743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SPORT</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PLAY</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solidFill>
                <a:schemeClr val="tx2"/>
              </a:solidFill>
            </a:endParaRPr>
          </a:p>
          <a:p>
            <a:pPr algn="ctr"/>
            <a:r>
              <a:rPr lang="en-GB" sz="2000" b="1" dirty="0" smtClean="0">
                <a:solidFill>
                  <a:schemeClr val="tx2"/>
                </a:solidFill>
              </a:rPr>
              <a:t>PLAY</a:t>
            </a:r>
            <a:endParaRPr lang="en-GB" sz="2000" b="1" dirty="0">
              <a:solidFill>
                <a:schemeClr val="tx2"/>
              </a:solidFill>
            </a:endParaRPr>
          </a:p>
          <a:p>
            <a:pPr algn="ctr"/>
            <a:r>
              <a:rPr lang="en-GB" sz="2000" b="1" dirty="0" smtClean="0">
                <a:solidFill>
                  <a:schemeClr val="tx2"/>
                </a:solidFill>
              </a:rPr>
              <a:t>Play </a:t>
            </a:r>
            <a:r>
              <a:rPr lang="en-GB" sz="2000" b="1" dirty="0">
                <a:solidFill>
                  <a:schemeClr val="tx2"/>
                </a:solidFill>
              </a:rPr>
              <a:t>is not a separate activity, but is an integral part of existing activities</a:t>
            </a:r>
            <a:r>
              <a:rPr lang="en-GB" sz="2000" b="1" dirty="0" smtClean="0">
                <a:solidFill>
                  <a:schemeClr val="tx2"/>
                </a:solidFill>
              </a:rPr>
              <a:t>.</a:t>
            </a:r>
          </a:p>
          <a:p>
            <a:pPr algn="ctr"/>
            <a:endParaRPr lang="en-GB" sz="2000" b="1" dirty="0">
              <a:solidFill>
                <a:schemeClr val="tx2"/>
              </a:solidFill>
            </a:endParaRPr>
          </a:p>
          <a:p>
            <a:pPr algn="ctr"/>
            <a:r>
              <a:rPr lang="en-GB" sz="2000" b="1" dirty="0" smtClean="0">
                <a:solidFill>
                  <a:schemeClr val="tx2"/>
                </a:solidFill>
              </a:rPr>
              <a:t>Reasonable to assume that play is an integral part of sport and recreation.</a:t>
            </a:r>
          </a:p>
          <a:p>
            <a:pPr algn="ctr"/>
            <a:endParaRPr lang="en-GB" sz="2000" b="1" dirty="0">
              <a:solidFill>
                <a:schemeClr val="tx2"/>
              </a:solidFill>
            </a:endParaRPr>
          </a:p>
          <a:p>
            <a:pPr algn="ctr"/>
            <a:r>
              <a:rPr lang="en-GB" sz="2000" b="1" dirty="0" smtClean="0">
                <a:solidFill>
                  <a:schemeClr val="tx2"/>
                </a:solidFill>
              </a:rPr>
              <a:t>Therefore play </a:t>
            </a:r>
            <a:r>
              <a:rPr lang="en-GB" sz="2000" b="1" dirty="0">
                <a:solidFill>
                  <a:schemeClr val="tx2"/>
                </a:solidFill>
              </a:rPr>
              <a:t>needs to be understood and applied in partnership with each activity, rather than in isolation</a:t>
            </a:r>
            <a:r>
              <a:rPr lang="en-GB" sz="2000" b="1" dirty="0" smtClean="0">
                <a:solidFill>
                  <a:schemeClr val="tx2"/>
                </a:solidFill>
              </a:rPr>
              <a:t>.</a:t>
            </a:r>
          </a:p>
          <a:p>
            <a:pPr algn="ctr"/>
            <a:endParaRPr lang="en-GB" sz="2000" b="1" dirty="0" smtClean="0">
              <a:solidFill>
                <a:schemeClr val="tx2"/>
              </a:solidFill>
            </a:endParaRPr>
          </a:p>
          <a:p>
            <a:pPr algn="r"/>
            <a:r>
              <a:rPr lang="en-GB" sz="2000" b="1" dirty="0" smtClean="0">
                <a:solidFill>
                  <a:schemeClr val="tx2"/>
                </a:solidFill>
              </a:rPr>
              <a:t>(</a:t>
            </a:r>
            <a:r>
              <a:rPr lang="en-GB" sz="1600" b="1" dirty="0" err="1" smtClean="0">
                <a:solidFill>
                  <a:schemeClr val="tx2"/>
                </a:solidFill>
              </a:rPr>
              <a:t>Wolfendon</a:t>
            </a:r>
            <a:r>
              <a:rPr lang="en-GB" sz="1600" b="1" dirty="0" smtClean="0">
                <a:solidFill>
                  <a:schemeClr val="tx2"/>
                </a:solidFill>
              </a:rPr>
              <a:t> Report: 1960</a:t>
            </a:r>
            <a:r>
              <a:rPr lang="en-GB" sz="2000" b="1" dirty="0" smtClean="0">
                <a:solidFill>
                  <a:schemeClr val="tx2"/>
                </a:solidFill>
              </a:rPr>
              <a:t>)</a:t>
            </a:r>
            <a:endParaRPr lang="en-GB" sz="2000" b="1" dirty="0">
              <a:solidFill>
                <a:schemeClr val="tx2"/>
              </a:solidFill>
            </a:endParaRPr>
          </a:p>
          <a:p>
            <a:pPr algn="ctr"/>
            <a:endParaRPr lang="en-GB" sz="2000" b="1" dirty="0">
              <a:solidFill>
                <a:schemeClr val="tx2"/>
              </a:solidFill>
            </a:endParaRPr>
          </a:p>
          <a:p>
            <a:pPr algn="ctr"/>
            <a:endParaRPr lang="en-GB" sz="2000" b="1" dirty="0">
              <a:solidFill>
                <a:schemeClr val="tx2"/>
              </a:solidFill>
            </a:endParaRP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994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a:hlinkClick r:id="rId7"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PLAY</a:t>
            </a:r>
            <a:endParaRPr lang="en-GB" sz="1400" dirty="0"/>
          </a:p>
        </p:txBody>
      </p:sp>
      <p:sp>
        <p:nvSpPr>
          <p:cNvPr id="20" name="Rounded Rectangle 19">
            <a:hlinkClick r:id="rId8"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9"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0"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SPORT</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78736"/>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National Planning Policy (Paragraph 73</a:t>
            </a:r>
            <a:r>
              <a:rPr lang="en-GB" sz="2000" b="1" dirty="0" smtClean="0">
                <a:solidFill>
                  <a:schemeClr val="tx1"/>
                </a:solidFill>
              </a:rPr>
              <a:t>)</a:t>
            </a:r>
            <a:endParaRPr lang="en-GB" sz="2000" b="1" dirty="0">
              <a:solidFill>
                <a:schemeClr val="tx1"/>
              </a:solidFill>
            </a:endParaRPr>
          </a:p>
          <a:p>
            <a:pPr algn="ctr"/>
            <a:r>
              <a:rPr lang="en-GB" sz="2000" b="1" dirty="0">
                <a:solidFill>
                  <a:schemeClr val="tx1"/>
                </a:solidFill>
              </a:rPr>
              <a:t>‘</a:t>
            </a:r>
            <a:r>
              <a:rPr lang="en-GB" sz="2000" dirty="0">
                <a:solidFill>
                  <a:schemeClr val="tx1"/>
                </a:solidFill>
              </a:rPr>
              <a:t>Access to high quality open spaces and opportunities for sport and recreation can make an important contribution to the health and well-being of communities</a:t>
            </a:r>
            <a:r>
              <a:rPr lang="en-GB" sz="2000" b="1" dirty="0">
                <a:solidFill>
                  <a:schemeClr val="tx1"/>
                </a:solidFill>
              </a:rPr>
              <a:t>. </a:t>
            </a:r>
            <a:endParaRPr lang="en-GB" sz="2000" b="1" dirty="0" smtClean="0">
              <a:solidFill>
                <a:schemeClr val="tx1"/>
              </a:solidFill>
            </a:endParaRPr>
          </a:p>
          <a:p>
            <a:pPr algn="ctr"/>
            <a:r>
              <a:rPr lang="en-GB" sz="2000" b="1" dirty="0" smtClean="0">
                <a:solidFill>
                  <a:schemeClr val="tx1"/>
                </a:solidFill>
              </a:rPr>
              <a:t>Planning </a:t>
            </a:r>
            <a:r>
              <a:rPr lang="en-GB" sz="2000" b="1" dirty="0">
                <a:solidFill>
                  <a:schemeClr val="tx1"/>
                </a:solidFill>
              </a:rPr>
              <a:t>policies should be based on robust and up-to-date assessments of the needs for open space, sports and recreation facilities and opportunities for new provision. </a:t>
            </a:r>
            <a:endParaRPr lang="en-GB" sz="2000" b="1" dirty="0" smtClean="0">
              <a:solidFill>
                <a:schemeClr val="tx1"/>
              </a:solidFill>
            </a:endParaRPr>
          </a:p>
          <a:p>
            <a:pPr algn="ctr"/>
            <a:r>
              <a:rPr lang="en-GB" sz="2000" dirty="0" smtClean="0">
                <a:solidFill>
                  <a:schemeClr val="tx1"/>
                </a:solidFill>
              </a:rPr>
              <a:t>The </a:t>
            </a:r>
            <a:r>
              <a:rPr lang="en-GB" sz="2000" dirty="0">
                <a:solidFill>
                  <a:schemeClr val="tx1"/>
                </a:solidFill>
              </a:rPr>
              <a:t>assessments should identify specific needs and quantitative or qualitative deficits or surpluses of open space, sports and recreational facilities in the local area. </a:t>
            </a:r>
          </a:p>
          <a:p>
            <a:pPr algn="ctr"/>
            <a:r>
              <a:rPr lang="en-GB" sz="2000" dirty="0">
                <a:solidFill>
                  <a:schemeClr val="tx1"/>
                </a:solidFill>
              </a:rPr>
              <a:t>Information gained from the assessments should be used to determine what open space, sports and recreational provision are </a:t>
            </a:r>
            <a:r>
              <a:rPr lang="en-GB" sz="2000" dirty="0" smtClean="0">
                <a:solidFill>
                  <a:schemeClr val="tx1"/>
                </a:solidFill>
              </a:rPr>
              <a:t>required.’</a:t>
            </a:r>
            <a:r>
              <a:rPr lang="en-GB" sz="2000" dirty="0" smtClean="0"/>
              <a:t>.’</a:t>
            </a:r>
            <a:endParaRPr lang="en-GB" sz="2000" dirty="0"/>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3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David\Pictures\2009 Hols\2009 1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335846"/>
            <a:ext cx="8640960" cy="6370975"/>
          </a:xfrm>
          <a:prstGeom prst="rect">
            <a:avLst/>
          </a:prstGeom>
        </p:spPr>
        <p:txBody>
          <a:bodyPr wrap="square">
            <a:spAutoFit/>
          </a:bodyPr>
          <a:lstStyle/>
          <a:p>
            <a:pPr algn="ctr"/>
            <a:r>
              <a:rPr lang="en-GB" sz="2400" b="1" i="1" dirty="0"/>
              <a:t>The Government, within their Planning Practice Guidance, refer  planning authorities to Sport England ‘</a:t>
            </a:r>
            <a:r>
              <a:rPr lang="en-GB" sz="2400" b="1" i="1" dirty="0" smtClean="0"/>
              <a:t>s</a:t>
            </a:r>
            <a:endParaRPr lang="en-GB" sz="2400" b="1" i="1" dirty="0"/>
          </a:p>
          <a:p>
            <a:pPr algn="ctr"/>
            <a:r>
              <a:rPr lang="en-GB" sz="2400" b="1" i="1" dirty="0" smtClean="0"/>
              <a:t>“</a:t>
            </a:r>
            <a:r>
              <a:rPr lang="en-GB" sz="2400" b="1" i="1" dirty="0"/>
              <a:t>Assessing needs and opportunities guide for outdoor sport facilities “(July 2014).</a:t>
            </a:r>
          </a:p>
          <a:p>
            <a:pPr algn="ctr"/>
            <a:endParaRPr lang="en-GB" sz="2400" b="1" i="1" dirty="0" smtClean="0"/>
          </a:p>
          <a:p>
            <a:pPr algn="ctr"/>
            <a:endParaRPr lang="en-GB" sz="2400" b="1" i="1" dirty="0" smtClean="0"/>
          </a:p>
          <a:p>
            <a:pPr algn="ctr"/>
            <a:endParaRPr lang="en-GB" sz="2400" b="1" i="1" dirty="0" smtClean="0"/>
          </a:p>
          <a:p>
            <a:pPr algn="ctr"/>
            <a:endParaRPr lang="en-GB" sz="2400" b="1" i="1" dirty="0"/>
          </a:p>
          <a:p>
            <a:pPr algn="ctr"/>
            <a:r>
              <a:rPr lang="en-GB" sz="2400" b="1" i="1" dirty="0"/>
              <a:t>The guide, in part, seeks to replace the previous  document</a:t>
            </a:r>
            <a:r>
              <a:rPr lang="en-GB" sz="2400" b="1" i="1" dirty="0" smtClean="0"/>
              <a:t>:</a:t>
            </a:r>
            <a:endParaRPr lang="en-GB" sz="2400" b="1" i="1" dirty="0"/>
          </a:p>
          <a:p>
            <a:pPr algn="ctr"/>
            <a:r>
              <a:rPr lang="en-GB" sz="2400" b="1" i="1" dirty="0"/>
              <a:t>“Assessing needs and Opportunities: a Companion Guide to Planning Policy Guidance Note 17 (PPG17)” (ODPM/DCLG, 2002) which was cancelled by the Government on the 6th March 2014.</a:t>
            </a:r>
          </a:p>
          <a:p>
            <a:pPr algn="ctr"/>
            <a:endParaRPr lang="en-GB" sz="2400" b="1" i="1" dirty="0"/>
          </a:p>
          <a:p>
            <a:pPr algn="ctr"/>
            <a:r>
              <a:rPr lang="en-GB" sz="2400" b="1" i="1" dirty="0"/>
              <a:t>It is important to note, at this point , that the guide only focuses on the need for formal sport and that the guide according to Sport England ,“is not intended to be used for assessing play, informal activities or wider open space needs.”</a:t>
            </a:r>
          </a:p>
        </p:txBody>
      </p:sp>
    </p:spTree>
    <p:extLst>
      <p:ext uri="{BB962C8B-B14F-4D97-AF65-F5344CB8AC3E}">
        <p14:creationId xmlns:p14="http://schemas.microsoft.com/office/powerpoint/2010/main" val="2747077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hlinkClick r:id="rId7" action="ppaction://hlinksldjump"/>
          </p:cNvPr>
          <p:cNvSpPr txBox="1"/>
          <p:nvPr/>
        </p:nvSpPr>
        <p:spPr>
          <a:xfrm>
            <a:off x="3099179" y="735289"/>
            <a:ext cx="3268652" cy="584775"/>
          </a:xfrm>
          <a:prstGeom prst="rect">
            <a:avLst/>
          </a:prstGeom>
          <a:noFill/>
        </p:spPr>
        <p:txBody>
          <a:bodyPr wrap="none" rtlCol="0">
            <a:spAutoFit/>
          </a:bodyPr>
          <a:lstStyle/>
          <a:p>
            <a:pPr algn="ctr"/>
            <a:r>
              <a:rPr lang="en-GB" sz="3200" b="1" u="sng" dirty="0" smtClean="0">
                <a:ln>
                  <a:solidFill>
                    <a:schemeClr val="bg1"/>
                  </a:solidFill>
                </a:ln>
                <a:latin typeface="Arial Rounded MT Bold" pitchFamily="34" charset="0"/>
              </a:rPr>
              <a:t>A Planning Tool</a:t>
            </a:r>
            <a:endParaRPr lang="en-GB" sz="3200" b="1" u="sng" dirty="0">
              <a:ln>
                <a:solidFill>
                  <a:schemeClr val="bg1"/>
                </a:solidFill>
              </a:ln>
              <a:latin typeface="Arial Rounded MT Bold" pitchFamily="34" charset="0"/>
            </a:endParaRPr>
          </a:p>
        </p:txBody>
      </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PLAY</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SPORT</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Needs assessments form the basis of a number of applications in a planning and non-planning setting, including:</a:t>
            </a:r>
          </a:p>
          <a:p>
            <a:pPr algn="ctr"/>
            <a:endParaRPr lang="en-GB" sz="2000" b="1" dirty="0">
              <a:solidFill>
                <a:schemeClr val="tx1"/>
              </a:solidFill>
            </a:endParaRPr>
          </a:p>
          <a:p>
            <a:pPr algn="ctr"/>
            <a:r>
              <a:rPr lang="en-GB" sz="2000" dirty="0">
                <a:solidFill>
                  <a:schemeClr val="tx1"/>
                </a:solidFill>
              </a:rPr>
              <a:t>Sport, play and recreation facility development.</a:t>
            </a:r>
          </a:p>
          <a:p>
            <a:pPr algn="ctr"/>
            <a:endParaRPr lang="en-GB" sz="2000" dirty="0">
              <a:solidFill>
                <a:schemeClr val="tx1"/>
              </a:solidFill>
            </a:endParaRPr>
          </a:p>
          <a:p>
            <a:pPr algn="ctr"/>
            <a:r>
              <a:rPr lang="en-GB" sz="2000" b="1" dirty="0">
                <a:solidFill>
                  <a:schemeClr val="tx1"/>
                </a:solidFill>
              </a:rPr>
              <a:t>Planning policy development.</a:t>
            </a:r>
          </a:p>
          <a:p>
            <a:pPr algn="ctr"/>
            <a:endParaRPr lang="en-GB" sz="2000" b="1" dirty="0">
              <a:solidFill>
                <a:schemeClr val="tx1"/>
              </a:solidFill>
            </a:endParaRPr>
          </a:p>
          <a:p>
            <a:pPr algn="ctr"/>
            <a:r>
              <a:rPr lang="en-GB" sz="2000" b="1" dirty="0">
                <a:solidFill>
                  <a:schemeClr val="tx1"/>
                </a:solidFill>
              </a:rPr>
              <a:t>Infrastructure planning (including the use of Community Infrastructure Levy Funds</a:t>
            </a:r>
            <a:r>
              <a:rPr lang="en-GB" sz="2000" b="1" dirty="0" smtClean="0">
                <a:solidFill>
                  <a:schemeClr val="tx1"/>
                </a:solidFill>
              </a:rPr>
              <a:t>).</a:t>
            </a:r>
            <a:endParaRPr lang="en-GB" sz="2000" b="1" dirty="0">
              <a:solidFill>
                <a:schemeClr val="tx1"/>
              </a:solidFill>
            </a:endParaRPr>
          </a:p>
          <a:p>
            <a:pPr algn="ctr"/>
            <a:endParaRPr lang="en-GB" sz="2000" dirty="0">
              <a:solidFill>
                <a:schemeClr val="tx1"/>
              </a:solidFill>
            </a:endParaRPr>
          </a:p>
          <a:p>
            <a:pPr algn="ctr"/>
            <a:r>
              <a:rPr lang="en-GB" sz="2000" dirty="0">
                <a:solidFill>
                  <a:schemeClr val="tx1"/>
                </a:solidFill>
              </a:rPr>
              <a:t>Developing an evidence base for funding bids and to influence investment decisions.</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38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4028" y="313054"/>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hlinkClick r:id="rId7" action="ppaction://hlinksldjump"/>
          </p:cNvPr>
          <p:cNvSpPr txBox="1"/>
          <p:nvPr/>
        </p:nvSpPr>
        <p:spPr>
          <a:xfrm>
            <a:off x="1978935" y="735289"/>
            <a:ext cx="5509137" cy="584775"/>
          </a:xfrm>
          <a:prstGeom prst="rect">
            <a:avLst/>
          </a:prstGeom>
          <a:noFill/>
        </p:spPr>
        <p:txBody>
          <a:bodyPr wrap="none" rtlCol="0">
            <a:spAutoFit/>
          </a:bodyPr>
          <a:lstStyle/>
          <a:p>
            <a:pPr algn="ctr"/>
            <a:r>
              <a:rPr lang="en-GB" sz="3200" b="1" u="sng" dirty="0" smtClean="0">
                <a:ln>
                  <a:solidFill>
                    <a:schemeClr val="bg1"/>
                  </a:solidFill>
                </a:ln>
                <a:solidFill>
                  <a:schemeClr val="tx1">
                    <a:lumMod val="95000"/>
                    <a:lumOff val="5000"/>
                  </a:schemeClr>
                </a:solidFill>
                <a:latin typeface="Arial Rounded MT Bold" pitchFamily="34" charset="0"/>
              </a:rPr>
              <a:t>Robust up-</a:t>
            </a:r>
            <a:r>
              <a:rPr lang="en-GB" sz="3200" b="1" u="sng" dirty="0" err="1" smtClean="0">
                <a:ln>
                  <a:solidFill>
                    <a:schemeClr val="bg1"/>
                  </a:solidFill>
                </a:ln>
                <a:solidFill>
                  <a:schemeClr val="tx1">
                    <a:lumMod val="95000"/>
                    <a:lumOff val="5000"/>
                  </a:schemeClr>
                </a:solidFill>
                <a:latin typeface="Arial Rounded MT Bold" pitchFamily="34" charset="0"/>
              </a:rPr>
              <a:t>todate</a:t>
            </a:r>
            <a:r>
              <a:rPr lang="en-GB" sz="3200" b="1" u="sng" dirty="0" smtClean="0">
                <a:ln>
                  <a:solidFill>
                    <a:schemeClr val="bg1"/>
                  </a:solidFill>
                </a:ln>
                <a:solidFill>
                  <a:schemeClr val="tx1">
                    <a:lumMod val="95000"/>
                    <a:lumOff val="5000"/>
                  </a:schemeClr>
                </a:solidFill>
                <a:latin typeface="Arial Rounded MT Bold" pitchFamily="34" charset="0"/>
              </a:rPr>
              <a:t> evidence</a:t>
            </a:r>
            <a:endParaRPr lang="en-GB" sz="3200" b="1" u="sng" dirty="0">
              <a:ln>
                <a:solidFill>
                  <a:schemeClr val="bg1"/>
                </a:solidFill>
              </a:ln>
              <a:solidFill>
                <a:schemeClr val="tx1">
                  <a:lumMod val="95000"/>
                  <a:lumOff val="5000"/>
                </a:schemeClr>
              </a:solidFill>
              <a:latin typeface="Arial Rounded MT Bold" pitchFamily="34" charset="0"/>
            </a:endParaRPr>
          </a:p>
        </p:txBody>
      </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PLAY</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SPORT</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considering the robustness of a needs assessment Sport England make it clear that assessments should be no more than 3-years old to account for changes and to ensure, the supply and demand analysis is still valid and robust. </a:t>
            </a:r>
          </a:p>
          <a:p>
            <a:pPr algn="ctr"/>
            <a:endParaRPr lang="en-GB" sz="2400" dirty="0">
              <a:solidFill>
                <a:schemeClr val="tx1"/>
              </a:solidFill>
            </a:endParaRPr>
          </a:p>
          <a:p>
            <a:pPr algn="ctr"/>
            <a:endParaRPr lang="en-GB" sz="2400" dirty="0">
              <a:solidFill>
                <a:schemeClr val="tx1"/>
              </a:solidFill>
            </a:endParaRPr>
          </a:p>
          <a:p>
            <a:pPr algn="ctr"/>
            <a:r>
              <a:rPr lang="en-GB" sz="2400" dirty="0">
                <a:solidFill>
                  <a:schemeClr val="tx1"/>
                </a:solidFill>
              </a:rPr>
              <a:t>They add `whilst it may not be necessary to update the whole evidence base, updating of key information will be required where evidence is over 3-years old’.</a:t>
            </a:r>
          </a:p>
        </p:txBody>
      </p:sp>
      <p:sp>
        <p:nvSpPr>
          <p:cNvPr id="4" name="Rectangle 3"/>
          <p:cNvSpPr/>
          <p:nvPr/>
        </p:nvSpPr>
        <p:spPr>
          <a:xfrm>
            <a:off x="214282" y="357166"/>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5938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GB" dirty="0" smtClean="0">
                <a:solidFill>
                  <a:schemeClr val="bg1"/>
                </a:solidFill>
              </a:rPr>
              <a:t>Question</a:t>
            </a:r>
            <a:endParaRPr lang="en-GB" dirty="0">
              <a:solidFill>
                <a:schemeClr val="bg1"/>
              </a:solidFill>
            </a:endParaRPr>
          </a:p>
        </p:txBody>
      </p:sp>
      <p:sp>
        <p:nvSpPr>
          <p:cNvPr id="3" name="Content Placeholder 2"/>
          <p:cNvSpPr>
            <a:spLocks noGrp="1"/>
          </p:cNvSpPr>
          <p:nvPr>
            <p:ph idx="1"/>
          </p:nvPr>
        </p:nvSpPr>
        <p:spPr>
          <a:solidFill>
            <a:schemeClr val="tx2">
              <a:lumMod val="40000"/>
              <a:lumOff val="60000"/>
            </a:schemeClr>
          </a:solidFill>
        </p:spPr>
        <p:txBody>
          <a:bodyPr>
            <a:normAutofit fontScale="92500"/>
          </a:bodyPr>
          <a:lstStyle/>
          <a:p>
            <a:pPr marL="0" indent="0" algn="ctr">
              <a:buNone/>
            </a:pPr>
            <a:r>
              <a:rPr lang="en-GB" dirty="0" smtClean="0"/>
              <a:t>How many of you here today have been involved in the creation of a robust open space needs assessment for Sport, Play and Recreation Facilities?</a:t>
            </a:r>
          </a:p>
          <a:p>
            <a:pPr marL="0" indent="0" algn="ctr">
              <a:buNone/>
            </a:pPr>
            <a:endParaRPr lang="en-GB" dirty="0"/>
          </a:p>
          <a:p>
            <a:pPr marL="0" indent="0" algn="ctr">
              <a:buNone/>
            </a:pPr>
            <a:r>
              <a:rPr lang="en-GB" dirty="0" smtClean="0"/>
              <a:t>How many of you have used the evidence from an open space needs assessment to access community infrastructure levy funds, towards the provision of play, sport or recreation facilities?</a:t>
            </a:r>
            <a:endParaRPr lang="en-GB" dirty="0"/>
          </a:p>
        </p:txBody>
      </p:sp>
    </p:spTree>
    <p:extLst>
      <p:ext uri="{BB962C8B-B14F-4D97-AF65-F5344CB8AC3E}">
        <p14:creationId xmlns:p14="http://schemas.microsoft.com/office/powerpoint/2010/main" val="254291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fontScale="90000"/>
          </a:bodyPr>
          <a:lstStyle/>
          <a:p>
            <a:r>
              <a:rPr lang="en-GB" dirty="0" smtClean="0">
                <a:solidFill>
                  <a:schemeClr val="bg1"/>
                </a:solidFill>
                <a:latin typeface="Times New Roman" pitchFamily="18" charset="0"/>
                <a:cs typeface="Times New Roman" pitchFamily="18" charset="0"/>
              </a:rPr>
              <a:t>Play Area </a:t>
            </a:r>
            <a:r>
              <a:rPr lang="en-GB" dirty="0">
                <a:solidFill>
                  <a:schemeClr val="bg1"/>
                </a:solidFill>
                <a:latin typeface="Times New Roman" pitchFamily="18" charset="0"/>
                <a:cs typeface="Times New Roman" pitchFamily="18" charset="0"/>
              </a:rPr>
              <a:t>P</a:t>
            </a:r>
            <a:r>
              <a:rPr lang="en-GB" dirty="0" smtClean="0">
                <a:solidFill>
                  <a:schemeClr val="bg1"/>
                </a:solidFill>
                <a:latin typeface="Times New Roman" pitchFamily="18" charset="0"/>
                <a:cs typeface="Times New Roman" pitchFamily="18" charset="0"/>
              </a:rPr>
              <a:t>rovision Report – March 2015 </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81128"/>
          </a:xfrm>
          <a:solidFill>
            <a:schemeClr val="tx2">
              <a:lumMod val="40000"/>
              <a:lumOff val="60000"/>
            </a:schemeClr>
          </a:solidFill>
        </p:spPr>
        <p:txBody>
          <a:bodyPr>
            <a:normAutofit fontScale="47500" lnSpcReduction="20000"/>
          </a:bodyPr>
          <a:lstStyle/>
          <a:p>
            <a:pPr marL="0" indent="0">
              <a:buNone/>
            </a:pPr>
            <a:r>
              <a:rPr lang="en-GB" sz="3800" dirty="0" smtClean="0"/>
              <a:t>A report by Shropshire Council Officers in March 2015 indicated that:</a:t>
            </a:r>
          </a:p>
          <a:p>
            <a:pPr marL="0" indent="0">
              <a:buNone/>
            </a:pPr>
            <a:endParaRPr lang="en-GB" sz="3400" dirty="0" smtClean="0"/>
          </a:p>
          <a:p>
            <a:pPr>
              <a:buFont typeface="Wingdings"/>
              <a:buChar char="Ø"/>
            </a:pPr>
            <a:r>
              <a:rPr lang="en-GB" sz="3800" dirty="0" smtClean="0"/>
              <a:t>“Shropshire </a:t>
            </a:r>
            <a:r>
              <a:rPr lang="en-GB" sz="3800" dirty="0"/>
              <a:t>Council </a:t>
            </a:r>
            <a:r>
              <a:rPr lang="en-GB" sz="3800" dirty="0" smtClean="0"/>
              <a:t>did </a:t>
            </a:r>
            <a:r>
              <a:rPr lang="en-GB" sz="3800" dirty="0"/>
              <a:t>not </a:t>
            </a:r>
            <a:r>
              <a:rPr lang="en-GB" sz="3800" dirty="0" smtClean="0"/>
              <a:t>have </a:t>
            </a:r>
            <a:r>
              <a:rPr lang="en-GB" sz="3800" dirty="0"/>
              <a:t>a play strategy in </a:t>
            </a:r>
            <a:r>
              <a:rPr lang="en-GB" sz="3800" dirty="0" smtClean="0"/>
              <a:t>place”.</a:t>
            </a:r>
          </a:p>
          <a:p>
            <a:pPr marL="0" indent="0">
              <a:buNone/>
            </a:pPr>
            <a:endParaRPr lang="en-GB" sz="3800" dirty="0" smtClean="0"/>
          </a:p>
          <a:p>
            <a:pPr>
              <a:buFont typeface="Wingdings"/>
              <a:buChar char="Ø"/>
            </a:pPr>
            <a:r>
              <a:rPr lang="en-GB" sz="3800" dirty="0" smtClean="0"/>
              <a:t>“Since </a:t>
            </a:r>
            <a:r>
              <a:rPr lang="en-GB" sz="3800" dirty="0"/>
              <a:t>the introduction of community infrastructure levy monies in 2012 there </a:t>
            </a:r>
            <a:r>
              <a:rPr lang="en-GB" sz="3800" dirty="0" smtClean="0"/>
              <a:t>had </a:t>
            </a:r>
            <a:r>
              <a:rPr lang="en-GB" sz="3800" dirty="0"/>
              <a:t>been no CIL money specifically allocated towards developing new play areas even though parish and town councils   </a:t>
            </a:r>
            <a:r>
              <a:rPr lang="en-GB" sz="3800" dirty="0" smtClean="0"/>
              <a:t>referenced </a:t>
            </a:r>
            <a:r>
              <a:rPr lang="en-GB" sz="3800" dirty="0"/>
              <a:t>play as a `priority’ in their place </a:t>
            </a:r>
            <a:r>
              <a:rPr lang="en-GB" sz="3800" dirty="0" smtClean="0"/>
              <a:t>plans”. </a:t>
            </a:r>
          </a:p>
          <a:p>
            <a:pPr>
              <a:buFont typeface="Wingdings"/>
              <a:buChar char="Ø"/>
            </a:pPr>
            <a:endParaRPr lang="en-GB" sz="3800" dirty="0" smtClean="0"/>
          </a:p>
          <a:p>
            <a:pPr>
              <a:buFont typeface="Wingdings"/>
              <a:buChar char="Ø"/>
            </a:pPr>
            <a:r>
              <a:rPr lang="en-GB" sz="3800" dirty="0" smtClean="0"/>
              <a:t>“Since </a:t>
            </a:r>
            <a:r>
              <a:rPr lang="en-GB" sz="3800" dirty="0"/>
              <a:t>the </a:t>
            </a:r>
            <a:r>
              <a:rPr lang="en-GB" sz="3800" dirty="0" smtClean="0"/>
              <a:t>introduction of </a:t>
            </a:r>
            <a:r>
              <a:rPr lang="en-GB" sz="3800" dirty="0"/>
              <a:t>CIL in 2012 there </a:t>
            </a:r>
            <a:r>
              <a:rPr lang="en-GB" sz="3800" dirty="0" smtClean="0"/>
              <a:t>had </a:t>
            </a:r>
            <a:r>
              <a:rPr lang="en-GB" sz="3800" dirty="0"/>
              <a:t>been no new 106 agreement monies made available for the development of </a:t>
            </a:r>
            <a:r>
              <a:rPr lang="en-GB" sz="3800" dirty="0" smtClean="0"/>
              <a:t>play facilities. </a:t>
            </a:r>
          </a:p>
          <a:p>
            <a:pPr marL="0" indent="0">
              <a:buNone/>
            </a:pPr>
            <a:endParaRPr lang="en-GB" sz="3800" dirty="0" smtClean="0"/>
          </a:p>
          <a:p>
            <a:pPr marL="0" indent="0">
              <a:buNone/>
            </a:pPr>
            <a:r>
              <a:rPr lang="en-GB" sz="3800" dirty="0" smtClean="0"/>
              <a:t>Notably, Shropshire </a:t>
            </a:r>
            <a:r>
              <a:rPr lang="en-GB" sz="3800" dirty="0"/>
              <a:t>Council did not have a robust </a:t>
            </a:r>
            <a:r>
              <a:rPr lang="en-GB" sz="3800" dirty="0" smtClean="0"/>
              <a:t>up-to-date </a:t>
            </a:r>
            <a:r>
              <a:rPr lang="en-GB" sz="3800" dirty="0"/>
              <a:t>needs </a:t>
            </a:r>
            <a:r>
              <a:rPr lang="en-GB" sz="3800" dirty="0" smtClean="0"/>
              <a:t>assessment </a:t>
            </a:r>
            <a:r>
              <a:rPr lang="en-GB" sz="3800" dirty="0"/>
              <a:t>in </a:t>
            </a:r>
            <a:r>
              <a:rPr lang="en-GB" sz="3800" dirty="0" smtClean="0"/>
              <a:t>place, </a:t>
            </a:r>
            <a:r>
              <a:rPr lang="en-GB" sz="3800" dirty="0"/>
              <a:t>which could provide vital evidence to protect, provide and enhance </a:t>
            </a:r>
            <a:r>
              <a:rPr lang="en-GB" sz="3800" dirty="0" smtClean="0"/>
              <a:t>facilities, </a:t>
            </a:r>
            <a:r>
              <a:rPr lang="en-GB" sz="3800" dirty="0"/>
              <a:t>as outlined in NPPF73.</a:t>
            </a:r>
          </a:p>
          <a:p>
            <a:pPr marL="0" indent="0">
              <a:buNone/>
            </a:pPr>
            <a:endParaRPr lang="en-GB" sz="2400" dirty="0" smtClean="0"/>
          </a:p>
          <a:p>
            <a:pPr marL="0" indent="0">
              <a:buNone/>
            </a:pPr>
            <a:endParaRPr lang="en-GB" sz="2400" dirty="0"/>
          </a:p>
          <a:p>
            <a:pPr marL="0" indent="0">
              <a:buNone/>
            </a:pPr>
            <a:endParaRPr lang="en-GB" sz="2400" dirty="0"/>
          </a:p>
          <a:p>
            <a:pPr marL="0" indent="0" algn="r">
              <a:buNone/>
            </a:pPr>
            <a:endParaRPr lang="en-GB" sz="1400" dirty="0" smtClean="0"/>
          </a:p>
          <a:p>
            <a:pPr marL="0" indent="0" algn="r">
              <a:buNone/>
            </a:pPr>
            <a:r>
              <a:rPr lang="en-GB" sz="2300" dirty="0" smtClean="0"/>
              <a:t>(Source: Shropshire Council ‘s  Play Area Provision Report; March 2015)</a:t>
            </a:r>
            <a:endParaRPr lang="en-GB" sz="2300" dirty="0"/>
          </a:p>
          <a:p>
            <a:pPr>
              <a:buFont typeface="Wingdings"/>
              <a:buChar char="Ø"/>
            </a:pPr>
            <a:endParaRPr lang="en-GB" sz="2300" dirty="0"/>
          </a:p>
          <a:p>
            <a:pPr marL="0" indent="0">
              <a:buNone/>
            </a:pPr>
            <a:endParaRPr lang="en-GB" dirty="0"/>
          </a:p>
        </p:txBody>
      </p:sp>
    </p:spTree>
    <p:extLst>
      <p:ext uri="{BB962C8B-B14F-4D97-AF65-F5344CB8AC3E}">
        <p14:creationId xmlns:p14="http://schemas.microsoft.com/office/powerpoint/2010/main" val="180503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30167" y="282538"/>
            <a:ext cx="8590305" cy="1731185"/>
            <a:chOff x="281235" y="4149080"/>
            <a:chExt cx="8590305" cy="1731185"/>
          </a:xfrm>
        </p:grpSpPr>
        <p:sp>
          <p:nvSpPr>
            <p:cNvPr id="43" name="Rectangle 42"/>
            <p:cNvSpPr/>
            <p:nvPr/>
          </p:nvSpPr>
          <p:spPr>
            <a:xfrm>
              <a:off x="281236" y="4149080"/>
              <a:ext cx="8581528" cy="17300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60" y="4252086"/>
              <a:ext cx="1584176"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31" y="4252086"/>
              <a:ext cx="1603065" cy="125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72" y="4252086"/>
              <a:ext cx="1584176"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205329" y="4149081"/>
              <a:ext cx="290943" cy="13620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rot="5400000">
              <a:off x="4470622" y="-40304"/>
              <a:ext cx="103005" cy="84817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352" y="4252086"/>
              <a:ext cx="1597661"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680" y="4252089"/>
              <a:ext cx="1607120" cy="1259020"/>
            </a:xfrm>
            <a:prstGeom prst="rect">
              <a:avLst/>
            </a:prstGeom>
          </p:spPr>
        </p:pic>
        <p:sp>
          <p:nvSpPr>
            <p:cNvPr id="51" name="Rectangle 50"/>
            <p:cNvSpPr/>
            <p:nvPr/>
          </p:nvSpPr>
          <p:spPr>
            <a:xfrm>
              <a:off x="290012" y="4150216"/>
              <a:ext cx="8581528" cy="1730049"/>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hlinkClick r:id="rId7" action="ppaction://hlinksldjump"/>
          </p:cNvPr>
          <p:cNvSpPr txBox="1"/>
          <p:nvPr/>
        </p:nvSpPr>
        <p:spPr>
          <a:xfrm>
            <a:off x="323529" y="735289"/>
            <a:ext cx="8488168" cy="584775"/>
          </a:xfrm>
          <a:prstGeom prst="rect">
            <a:avLst/>
          </a:prstGeom>
          <a:noFill/>
        </p:spPr>
        <p:txBody>
          <a:bodyPr wrap="square" rtlCol="0">
            <a:spAutoFit/>
          </a:bodyPr>
          <a:lstStyle/>
          <a:p>
            <a:pPr algn="ctr"/>
            <a:r>
              <a:rPr lang="en-GB" sz="3200" b="1" u="sng" dirty="0" smtClean="0">
                <a:ln>
                  <a:solidFill>
                    <a:schemeClr val="bg1"/>
                  </a:solidFill>
                </a:ln>
                <a:solidFill>
                  <a:schemeClr val="tx2"/>
                </a:solidFill>
                <a:latin typeface="Arial Rounded MT Bold" pitchFamily="34" charset="0"/>
              </a:rPr>
              <a:t> </a:t>
            </a:r>
            <a:r>
              <a:rPr lang="en-GB" sz="3200" b="1" dirty="0" smtClean="0">
                <a:ln>
                  <a:solidFill>
                    <a:schemeClr val="bg1"/>
                  </a:solidFill>
                </a:ln>
                <a:latin typeface="Arial Rounded MT Bold" pitchFamily="34" charset="0"/>
              </a:rPr>
              <a:t>N</a:t>
            </a:r>
            <a:r>
              <a:rPr lang="en-GB" sz="2800" b="1" dirty="0" smtClean="0">
                <a:ln>
                  <a:solidFill>
                    <a:schemeClr val="bg1"/>
                  </a:solidFill>
                </a:ln>
                <a:latin typeface="Arial Rounded MT Bold" pitchFamily="34" charset="0"/>
              </a:rPr>
              <a:t>orth West England Local Planning Authorities</a:t>
            </a:r>
            <a:endParaRPr lang="en-GB" sz="2800" b="1" dirty="0">
              <a:ln>
                <a:solidFill>
                  <a:schemeClr val="bg1"/>
                </a:solidFill>
              </a:ln>
              <a:latin typeface="Arial Rounded MT Bold" pitchFamily="34" charset="0"/>
            </a:endParaRPr>
          </a:p>
        </p:txBody>
      </p:sp>
      <p:sp>
        <p:nvSpPr>
          <p:cNvPr id="19" name="Rounded Rectangle 18">
            <a:hlinkClick r:id="rId8" action="ppaction://hlinksldjump"/>
          </p:cNvPr>
          <p:cNvSpPr/>
          <p:nvPr/>
        </p:nvSpPr>
        <p:spPr>
          <a:xfrm>
            <a:off x="1972969" y="1719160"/>
            <a:ext cx="1656184" cy="39224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PLAY</a:t>
            </a:r>
            <a:endParaRPr lang="en-GB" sz="1400" dirty="0"/>
          </a:p>
        </p:txBody>
      </p:sp>
      <p:sp>
        <p:nvSpPr>
          <p:cNvPr id="20" name="Rounded Rectangle 19">
            <a:hlinkClick r:id="rId9" action="ppaction://hlinksldjump"/>
          </p:cNvPr>
          <p:cNvSpPr/>
          <p:nvPr/>
        </p:nvSpPr>
        <p:spPr>
          <a:xfrm>
            <a:off x="3707060" y="1713524"/>
            <a:ext cx="1692188"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RECREATION</a:t>
            </a:r>
            <a:endParaRPr lang="en-GB" sz="1400" dirty="0"/>
          </a:p>
        </p:txBody>
      </p:sp>
      <p:sp>
        <p:nvSpPr>
          <p:cNvPr id="21" name="Rounded Rectangle 20">
            <a:hlinkClick r:id="rId10" action="ppaction://hlinksldjump"/>
          </p:cNvPr>
          <p:cNvSpPr/>
          <p:nvPr/>
        </p:nvSpPr>
        <p:spPr>
          <a:xfrm>
            <a:off x="5469348" y="1706732"/>
            <a:ext cx="1696004"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OPEN SPACES</a:t>
            </a:r>
            <a:endParaRPr lang="en-GB" sz="1400" dirty="0"/>
          </a:p>
        </p:txBody>
      </p:sp>
      <p:sp>
        <p:nvSpPr>
          <p:cNvPr id="22" name="Rounded Rectangle 21">
            <a:hlinkClick r:id="rId11" action="ppaction://hlinksldjump"/>
          </p:cNvPr>
          <p:cNvSpPr/>
          <p:nvPr/>
        </p:nvSpPr>
        <p:spPr>
          <a:xfrm>
            <a:off x="7236296" y="1689799"/>
            <a:ext cx="1584176" cy="38956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OPPORTUNITIES</a:t>
            </a:r>
            <a:endParaRPr lang="en-GB" sz="1400" dirty="0"/>
          </a:p>
        </p:txBody>
      </p:sp>
      <p:sp>
        <p:nvSpPr>
          <p:cNvPr id="14" name="Rounded Rectangle 13">
            <a:hlinkClick r:id="" action="ppaction://noaction"/>
          </p:cNvPr>
          <p:cNvSpPr/>
          <p:nvPr/>
        </p:nvSpPr>
        <p:spPr>
          <a:xfrm>
            <a:off x="323528" y="1719160"/>
            <a:ext cx="1584176" cy="394917"/>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SPORT</a:t>
            </a:r>
            <a:endParaRPr lang="en-GB" sz="1400" dirty="0">
              <a:solidFill>
                <a:schemeClr val="bg1"/>
              </a:solidFill>
            </a:endParaRPr>
          </a:p>
        </p:txBody>
      </p:sp>
      <p:sp>
        <p:nvSpPr>
          <p:cNvPr id="13" name="Rectangle 12"/>
          <p:cNvSpPr/>
          <p:nvPr/>
        </p:nvSpPr>
        <p:spPr>
          <a:xfrm>
            <a:off x="251520" y="2014074"/>
            <a:ext cx="8640960" cy="458327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7544" y="2230099"/>
            <a:ext cx="8171221" cy="4079222"/>
          </a:xfrm>
          <a:prstGeom prst="roundRect">
            <a:avLst/>
          </a:prstGeom>
          <a:solidFill>
            <a:schemeClr val="bg1">
              <a:alpha val="88000"/>
            </a:schemeClr>
          </a:solidFill>
          <a:ln>
            <a:solidFill>
              <a:schemeClr val="bg1"/>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Current on-going research of over 20 local planning authorities across the North West of England would </a:t>
            </a:r>
            <a:r>
              <a:rPr lang="en-GB" sz="2000" dirty="0" smtClean="0">
                <a:solidFill>
                  <a:schemeClr val="tx1"/>
                </a:solidFill>
              </a:rPr>
              <a:t>suggest that…</a:t>
            </a:r>
            <a:endParaRPr lang="en-GB" sz="2000" dirty="0">
              <a:solidFill>
                <a:schemeClr val="tx1"/>
              </a:solidFill>
            </a:endParaRPr>
          </a:p>
          <a:p>
            <a:pPr algn="ctr"/>
            <a:endParaRPr lang="en-GB" sz="2000" dirty="0">
              <a:solidFill>
                <a:schemeClr val="tx1"/>
              </a:solidFill>
            </a:endParaRPr>
          </a:p>
          <a:p>
            <a:pPr algn="ctr"/>
            <a:r>
              <a:rPr lang="en-GB" sz="2000" dirty="0">
                <a:solidFill>
                  <a:schemeClr val="tx1"/>
                </a:solidFill>
              </a:rPr>
              <a:t>&gt; Many do not have robust up-to-date needs</a:t>
            </a:r>
          </a:p>
          <a:p>
            <a:pPr algn="ctr"/>
            <a:r>
              <a:rPr lang="en-GB" sz="2000" dirty="0">
                <a:solidFill>
                  <a:schemeClr val="tx1"/>
                </a:solidFill>
              </a:rPr>
              <a:t>assessments in </a:t>
            </a:r>
            <a:r>
              <a:rPr lang="en-GB" sz="2000" dirty="0" smtClean="0">
                <a:solidFill>
                  <a:schemeClr val="tx1"/>
                </a:solidFill>
              </a:rPr>
              <a:t>place, </a:t>
            </a:r>
            <a:r>
              <a:rPr lang="en-GB" sz="2000" dirty="0">
                <a:solidFill>
                  <a:schemeClr val="tx1"/>
                </a:solidFill>
              </a:rPr>
              <a:t>as required by the national planning policy </a:t>
            </a:r>
            <a:r>
              <a:rPr lang="en-GB" sz="2000" dirty="0" smtClean="0">
                <a:solidFill>
                  <a:schemeClr val="tx1"/>
                </a:solidFill>
              </a:rPr>
              <a:t>framework.</a:t>
            </a:r>
            <a:endParaRPr lang="en-GB" sz="2000" dirty="0">
              <a:solidFill>
                <a:schemeClr val="tx1"/>
              </a:solidFill>
            </a:endParaRPr>
          </a:p>
          <a:p>
            <a:pPr algn="ctr"/>
            <a:endParaRPr lang="en-GB" sz="2000" dirty="0">
              <a:solidFill>
                <a:schemeClr val="tx1"/>
              </a:solidFill>
            </a:endParaRPr>
          </a:p>
          <a:p>
            <a:pPr algn="ctr"/>
            <a:r>
              <a:rPr lang="en-GB" sz="2000" dirty="0" smtClean="0">
                <a:solidFill>
                  <a:schemeClr val="tx1"/>
                </a:solidFill>
              </a:rPr>
              <a:t>&gt; Many </a:t>
            </a:r>
            <a:r>
              <a:rPr lang="en-GB" sz="2000" dirty="0">
                <a:solidFill>
                  <a:schemeClr val="tx1"/>
                </a:solidFill>
              </a:rPr>
              <a:t>are using playing pitch strategies </a:t>
            </a:r>
            <a:r>
              <a:rPr lang="en-GB" sz="2000" dirty="0" smtClean="0">
                <a:solidFill>
                  <a:schemeClr val="tx1"/>
                </a:solidFill>
              </a:rPr>
              <a:t>instead, </a:t>
            </a:r>
            <a:r>
              <a:rPr lang="en-GB" sz="2000" dirty="0">
                <a:solidFill>
                  <a:schemeClr val="tx1"/>
                </a:solidFill>
              </a:rPr>
              <a:t>to inform their policy planning.</a:t>
            </a:r>
          </a:p>
          <a:p>
            <a:pPr algn="ctr"/>
            <a:endParaRPr lang="en-GB" sz="2000" dirty="0">
              <a:solidFill>
                <a:schemeClr val="tx1"/>
              </a:solidFill>
            </a:endParaRPr>
          </a:p>
          <a:p>
            <a:pPr algn="ctr"/>
            <a:r>
              <a:rPr lang="en-GB" sz="2000" dirty="0" smtClean="0">
                <a:solidFill>
                  <a:schemeClr val="tx1"/>
                </a:solidFill>
              </a:rPr>
              <a:t>&gt; Many </a:t>
            </a:r>
            <a:r>
              <a:rPr lang="en-GB" sz="2000" dirty="0">
                <a:solidFill>
                  <a:schemeClr val="tx1"/>
                </a:solidFill>
              </a:rPr>
              <a:t>are using out-dated open space needs </a:t>
            </a:r>
            <a:r>
              <a:rPr lang="en-GB" sz="2000" dirty="0" smtClean="0">
                <a:solidFill>
                  <a:schemeClr val="tx1"/>
                </a:solidFill>
              </a:rPr>
              <a:t>assessments, </a:t>
            </a:r>
            <a:r>
              <a:rPr lang="en-GB" sz="2000" dirty="0">
                <a:solidFill>
                  <a:schemeClr val="tx1"/>
                </a:solidFill>
              </a:rPr>
              <a:t>based on the old PPG17 typology.</a:t>
            </a:r>
          </a:p>
        </p:txBody>
      </p:sp>
      <p:sp>
        <p:nvSpPr>
          <p:cNvPr id="4" name="Rectangle 3"/>
          <p:cNvSpPr/>
          <p:nvPr/>
        </p:nvSpPr>
        <p:spPr>
          <a:xfrm>
            <a:off x="251520" y="282538"/>
            <a:ext cx="8640960" cy="6314814"/>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1405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1401</TotalTime>
  <Words>1682</Words>
  <Application>Microsoft Office PowerPoint</Application>
  <PresentationFormat>On-screen Show (4:3)</PresentationFormat>
  <Paragraphs>222</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Question</vt:lpstr>
      <vt:lpstr>PowerPoint Presentation</vt:lpstr>
      <vt:lpstr>PowerPoint Presentation</vt:lpstr>
      <vt:lpstr>PowerPoint Presentation</vt:lpstr>
      <vt:lpstr>PowerPoint Presentation</vt:lpstr>
      <vt:lpstr>Question</vt:lpstr>
      <vt:lpstr>Play Area Provision Report – March 2015 </vt:lpstr>
      <vt:lpstr>PowerPoint Presentation</vt:lpstr>
      <vt:lpstr>Question</vt:lpstr>
      <vt:lpstr>PowerPoint Presentation</vt:lpstr>
      <vt:lpstr>PowerPoint Presentation</vt:lpstr>
      <vt:lpstr>PowerPoint Presentation</vt:lpstr>
      <vt:lpstr>Stand Alone Needs Assessment</vt:lpstr>
      <vt:lpstr>Question</vt:lpstr>
      <vt:lpstr>Question</vt:lpstr>
      <vt:lpstr>Playing Pitch Strategies</vt:lpstr>
      <vt:lpstr>PowerPoint Presentation</vt:lpstr>
      <vt:lpstr>Playing Pitch Strategy Limitations</vt:lpstr>
      <vt:lpstr>Identified as a “priority” through the “Playing Pitch Improvement plan”.</vt:lpstr>
      <vt:lpstr>Purpose of visit to the recreation ground</vt:lpstr>
      <vt:lpstr>Sport Club User Profiles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Kilby</dc:creator>
  <cp:lastModifiedBy>David</cp:lastModifiedBy>
  <cp:revision>75</cp:revision>
  <dcterms:created xsi:type="dcterms:W3CDTF">2010-08-02T13:42:06Z</dcterms:created>
  <dcterms:modified xsi:type="dcterms:W3CDTF">2016-02-07T19:05:43Z</dcterms:modified>
</cp:coreProperties>
</file>