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57" r:id="rId4"/>
    <p:sldId id="258" r:id="rId5"/>
    <p:sldId id="259" r:id="rId6"/>
    <p:sldId id="277" r:id="rId7"/>
    <p:sldId id="264" r:id="rId8"/>
    <p:sldId id="261" r:id="rId9"/>
    <p:sldId id="265" r:id="rId10"/>
    <p:sldId id="263" r:id="rId11"/>
    <p:sldId id="267" r:id="rId12"/>
    <p:sldId id="268" r:id="rId13"/>
    <p:sldId id="269" r:id="rId14"/>
    <p:sldId id="270" r:id="rId15"/>
    <p:sldId id="271" r:id="rId16"/>
    <p:sldId id="287" r:id="rId17"/>
    <p:sldId id="272" r:id="rId18"/>
    <p:sldId id="273" r:id="rId19"/>
    <p:sldId id="279" r:id="rId20"/>
    <p:sldId id="281" r:id="rId21"/>
    <p:sldId id="274" r:id="rId22"/>
    <p:sldId id="286" r:id="rId23"/>
    <p:sldId id="283" r:id="rId24"/>
    <p:sldId id="275" r:id="rId25"/>
    <p:sldId id="28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5079DE3-CAC1-4B9C-A247-9B7489DAE179}" type="datetimeFigureOut">
              <a:rPr lang="en-GB" smtClean="0"/>
              <a:t>18/08/2014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DFA7D8-CFDE-47B5-97A3-837110041A55}" type="slidenum">
              <a:rPr lang="en-GB" smtClean="0"/>
              <a:t>‹#›</a:t>
            </a:fld>
            <a:endParaRPr lang="en-GB"/>
          </a:p>
        </p:txBody>
      </p:sp>
    </p:spTree>
    <p:extLst>
      <p:ext uri="{BB962C8B-B14F-4D97-AF65-F5344CB8AC3E}">
        <p14:creationId xmlns:p14="http://schemas.microsoft.com/office/powerpoint/2010/main" val="4183913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079DE3-CAC1-4B9C-A247-9B7489DAE179}" type="datetimeFigureOut">
              <a:rPr lang="en-GB" smtClean="0"/>
              <a:t>18/08/2014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DFA7D8-CFDE-47B5-97A3-837110041A55}" type="slidenum">
              <a:rPr lang="en-GB" smtClean="0"/>
              <a:t>‹#›</a:t>
            </a:fld>
            <a:endParaRPr lang="en-GB"/>
          </a:p>
        </p:txBody>
      </p:sp>
    </p:spTree>
    <p:extLst>
      <p:ext uri="{BB962C8B-B14F-4D97-AF65-F5344CB8AC3E}">
        <p14:creationId xmlns:p14="http://schemas.microsoft.com/office/powerpoint/2010/main" val="2621531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079DE3-CAC1-4B9C-A247-9B7489DAE179}" type="datetimeFigureOut">
              <a:rPr lang="en-GB" smtClean="0"/>
              <a:t>18/08/2014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DFA7D8-CFDE-47B5-97A3-837110041A55}" type="slidenum">
              <a:rPr lang="en-GB" smtClean="0"/>
              <a:t>‹#›</a:t>
            </a:fld>
            <a:endParaRPr lang="en-GB"/>
          </a:p>
        </p:txBody>
      </p:sp>
    </p:spTree>
    <p:extLst>
      <p:ext uri="{BB962C8B-B14F-4D97-AF65-F5344CB8AC3E}">
        <p14:creationId xmlns:p14="http://schemas.microsoft.com/office/powerpoint/2010/main" val="1494752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079DE3-CAC1-4B9C-A247-9B7489DAE179}" type="datetimeFigureOut">
              <a:rPr lang="en-GB" smtClean="0"/>
              <a:t>18/08/2014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DFA7D8-CFDE-47B5-97A3-837110041A55}" type="slidenum">
              <a:rPr lang="en-GB" smtClean="0"/>
              <a:t>‹#›</a:t>
            </a:fld>
            <a:endParaRPr lang="en-GB"/>
          </a:p>
        </p:txBody>
      </p:sp>
    </p:spTree>
    <p:extLst>
      <p:ext uri="{BB962C8B-B14F-4D97-AF65-F5344CB8AC3E}">
        <p14:creationId xmlns:p14="http://schemas.microsoft.com/office/powerpoint/2010/main" val="3436624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079DE3-CAC1-4B9C-A247-9B7489DAE179}" type="datetimeFigureOut">
              <a:rPr lang="en-GB" smtClean="0"/>
              <a:t>18/08/2014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5DFA7D8-CFDE-47B5-97A3-837110041A55}" type="slidenum">
              <a:rPr lang="en-GB" smtClean="0"/>
              <a:t>‹#›</a:t>
            </a:fld>
            <a:endParaRPr lang="en-GB"/>
          </a:p>
        </p:txBody>
      </p:sp>
    </p:spTree>
    <p:extLst>
      <p:ext uri="{BB962C8B-B14F-4D97-AF65-F5344CB8AC3E}">
        <p14:creationId xmlns:p14="http://schemas.microsoft.com/office/powerpoint/2010/main" val="2778240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5079DE3-CAC1-4B9C-A247-9B7489DAE179}" type="datetimeFigureOut">
              <a:rPr lang="en-GB" smtClean="0"/>
              <a:t>18/08/2014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DFA7D8-CFDE-47B5-97A3-837110041A55}" type="slidenum">
              <a:rPr lang="en-GB" smtClean="0"/>
              <a:t>‹#›</a:t>
            </a:fld>
            <a:endParaRPr lang="en-GB"/>
          </a:p>
        </p:txBody>
      </p:sp>
    </p:spTree>
    <p:extLst>
      <p:ext uri="{BB962C8B-B14F-4D97-AF65-F5344CB8AC3E}">
        <p14:creationId xmlns:p14="http://schemas.microsoft.com/office/powerpoint/2010/main" val="2369317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5079DE3-CAC1-4B9C-A247-9B7489DAE179}" type="datetimeFigureOut">
              <a:rPr lang="en-GB" smtClean="0"/>
              <a:t>18/08/2014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DFA7D8-CFDE-47B5-97A3-837110041A55}" type="slidenum">
              <a:rPr lang="en-GB" smtClean="0"/>
              <a:t>‹#›</a:t>
            </a:fld>
            <a:endParaRPr lang="en-GB"/>
          </a:p>
        </p:txBody>
      </p:sp>
    </p:spTree>
    <p:extLst>
      <p:ext uri="{BB962C8B-B14F-4D97-AF65-F5344CB8AC3E}">
        <p14:creationId xmlns:p14="http://schemas.microsoft.com/office/powerpoint/2010/main" val="4285488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5079DE3-CAC1-4B9C-A247-9B7489DAE179}" type="datetimeFigureOut">
              <a:rPr lang="en-GB" smtClean="0"/>
              <a:t>18/08/2014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5DFA7D8-CFDE-47B5-97A3-837110041A55}" type="slidenum">
              <a:rPr lang="en-GB" smtClean="0"/>
              <a:t>‹#›</a:t>
            </a:fld>
            <a:endParaRPr lang="en-GB"/>
          </a:p>
        </p:txBody>
      </p:sp>
    </p:spTree>
    <p:extLst>
      <p:ext uri="{BB962C8B-B14F-4D97-AF65-F5344CB8AC3E}">
        <p14:creationId xmlns:p14="http://schemas.microsoft.com/office/powerpoint/2010/main" val="3324206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079DE3-CAC1-4B9C-A247-9B7489DAE179}" type="datetimeFigureOut">
              <a:rPr lang="en-GB" smtClean="0"/>
              <a:t>18/08/2014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5DFA7D8-CFDE-47B5-97A3-837110041A55}" type="slidenum">
              <a:rPr lang="en-GB" smtClean="0"/>
              <a:t>‹#›</a:t>
            </a:fld>
            <a:endParaRPr lang="en-GB"/>
          </a:p>
        </p:txBody>
      </p:sp>
    </p:spTree>
    <p:extLst>
      <p:ext uri="{BB962C8B-B14F-4D97-AF65-F5344CB8AC3E}">
        <p14:creationId xmlns:p14="http://schemas.microsoft.com/office/powerpoint/2010/main" val="671984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079DE3-CAC1-4B9C-A247-9B7489DAE179}" type="datetimeFigureOut">
              <a:rPr lang="en-GB" smtClean="0"/>
              <a:t>18/08/2014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DFA7D8-CFDE-47B5-97A3-837110041A55}" type="slidenum">
              <a:rPr lang="en-GB" smtClean="0"/>
              <a:t>‹#›</a:t>
            </a:fld>
            <a:endParaRPr lang="en-GB"/>
          </a:p>
        </p:txBody>
      </p:sp>
    </p:spTree>
    <p:extLst>
      <p:ext uri="{BB962C8B-B14F-4D97-AF65-F5344CB8AC3E}">
        <p14:creationId xmlns:p14="http://schemas.microsoft.com/office/powerpoint/2010/main" val="3986019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079DE3-CAC1-4B9C-A247-9B7489DAE179}" type="datetimeFigureOut">
              <a:rPr lang="en-GB" smtClean="0"/>
              <a:t>18/08/2014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5DFA7D8-CFDE-47B5-97A3-837110041A55}" type="slidenum">
              <a:rPr lang="en-GB" smtClean="0"/>
              <a:t>‹#›</a:t>
            </a:fld>
            <a:endParaRPr lang="en-GB"/>
          </a:p>
        </p:txBody>
      </p:sp>
    </p:spTree>
    <p:extLst>
      <p:ext uri="{BB962C8B-B14F-4D97-AF65-F5344CB8AC3E}">
        <p14:creationId xmlns:p14="http://schemas.microsoft.com/office/powerpoint/2010/main" val="1338269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079DE3-CAC1-4B9C-A247-9B7489DAE179}" type="datetimeFigureOut">
              <a:rPr lang="en-GB" smtClean="0"/>
              <a:t>18/08/2014</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DFA7D8-CFDE-47B5-97A3-837110041A55}" type="slidenum">
              <a:rPr lang="en-GB" smtClean="0"/>
              <a:t>‹#›</a:t>
            </a:fld>
            <a:endParaRPr lang="en-GB"/>
          </a:p>
        </p:txBody>
      </p:sp>
    </p:spTree>
    <p:extLst>
      <p:ext uri="{BB962C8B-B14F-4D97-AF65-F5344CB8AC3E}">
        <p14:creationId xmlns:p14="http://schemas.microsoft.com/office/powerpoint/2010/main" val="3342125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836712"/>
            <a:ext cx="7272808"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77125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ww.indiapriceshub.com/wp-content/themes/bliss/assets/img/bg.jpg"/>
          <p:cNvPicPr>
            <a:picLocks noChangeAspect="1" noChangeArrowheads="1"/>
          </p:cNvPicPr>
          <p:nvPr/>
        </p:nvPicPr>
        <p:blipFill rotWithShape="1">
          <a:blip r:embed="rId2">
            <a:extLst>
              <a:ext uri="{28A0092B-C50C-407E-A947-70E740481C1C}">
                <a14:useLocalDpi xmlns:a14="http://schemas.microsoft.com/office/drawing/2010/main" val="0"/>
              </a:ext>
            </a:extLst>
          </a:blip>
          <a:srcRect r="16735"/>
          <a:stretch/>
        </p:blipFill>
        <p:spPr bwMode="auto">
          <a:xfrm>
            <a:off x="5407" y="-1"/>
            <a:ext cx="9138593" cy="686316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Content Placeholder 3"/>
          <p:cNvGraphicFramePr>
            <a:graphicFrameLocks noGrp="1"/>
          </p:cNvGraphicFramePr>
          <p:nvPr>
            <p:ph idx="1"/>
            <p:extLst>
              <p:ext uri="{D42A27DB-BD31-4B8C-83A1-F6EECF244321}">
                <p14:modId xmlns:p14="http://schemas.microsoft.com/office/powerpoint/2010/main" val="3345529433"/>
              </p:ext>
            </p:extLst>
          </p:nvPr>
        </p:nvGraphicFramePr>
        <p:xfrm>
          <a:off x="218219" y="1162695"/>
          <a:ext cx="8712968" cy="4537774"/>
        </p:xfrm>
        <a:graphic>
          <a:graphicData uri="http://schemas.openxmlformats.org/drawingml/2006/table">
            <a:tbl>
              <a:tblPr firstRow="1" firstCol="1" bandRow="1">
                <a:tableStyleId>{5C22544A-7EE6-4342-B048-85BDC9FD1C3A}</a:tableStyleId>
              </a:tblPr>
              <a:tblGrid>
                <a:gridCol w="6753673"/>
                <a:gridCol w="1959295"/>
              </a:tblGrid>
              <a:tr h="827019">
                <a:tc>
                  <a:txBody>
                    <a:bodyPr/>
                    <a:lstStyle/>
                    <a:p>
                      <a:pPr marL="0" lvl="0" indent="0">
                        <a:lnSpc>
                          <a:spcPct val="125000"/>
                        </a:lnSpc>
                        <a:spcAft>
                          <a:spcPts val="0"/>
                        </a:spcAft>
                        <a:buFont typeface="+mj-lt"/>
                        <a:buNone/>
                      </a:pPr>
                      <a:r>
                        <a:rPr lang="en-GB" sz="1800" dirty="0" smtClean="0">
                          <a:solidFill>
                            <a:schemeClr val="bg1"/>
                          </a:solidFill>
                          <a:effectLst/>
                        </a:rPr>
                        <a:t>&gt; ‘ </a:t>
                      </a:r>
                      <a:r>
                        <a:rPr lang="en-GB" sz="1800" dirty="0">
                          <a:solidFill>
                            <a:schemeClr val="bg1"/>
                          </a:solidFill>
                          <a:effectLst/>
                        </a:rPr>
                        <a:t>Everyone is born with an innate instinct to play’     </a:t>
                      </a:r>
                      <a:endParaRPr lang="en-GB" sz="1800" dirty="0">
                        <a:solidFill>
                          <a:schemeClr val="bg1"/>
                        </a:solidFill>
                        <a:effectLst/>
                        <a:latin typeface="Times New Roman"/>
                        <a:ea typeface="Times New Roman"/>
                      </a:endParaRPr>
                    </a:p>
                  </a:txBody>
                  <a:tcPr marL="68580" marR="68580" marT="0" marB="0" anchor="ctr">
                    <a:solidFill>
                      <a:schemeClr val="accent3">
                        <a:lumMod val="50000"/>
                      </a:schemeClr>
                    </a:solidFill>
                  </a:tcPr>
                </a:tc>
                <a:tc>
                  <a:txBody>
                    <a:bodyPr/>
                    <a:lstStyle/>
                    <a:p>
                      <a:pPr marL="0" lvl="0" indent="0" algn="ctr">
                        <a:lnSpc>
                          <a:spcPct val="125000"/>
                        </a:lnSpc>
                        <a:spcAft>
                          <a:spcPts val="0"/>
                        </a:spcAft>
                        <a:buFont typeface="+mj-lt"/>
                        <a:buNone/>
                      </a:pPr>
                      <a:r>
                        <a:rPr lang="en-GB" sz="1800" b="0" dirty="0" smtClean="0">
                          <a:solidFill>
                            <a:schemeClr val="bg1"/>
                          </a:solidFill>
                          <a:effectLst/>
                          <a:latin typeface="Times New Roman"/>
                          <a:ea typeface="Times New Roman"/>
                        </a:rPr>
                        <a:t>Brown, S (2009)</a:t>
                      </a:r>
                      <a:endParaRPr lang="en-GB" sz="1800" b="0" dirty="0">
                        <a:solidFill>
                          <a:schemeClr val="bg1"/>
                        </a:solidFill>
                        <a:effectLst/>
                        <a:latin typeface="Times New Roman"/>
                        <a:ea typeface="Times New Roman"/>
                      </a:endParaRPr>
                    </a:p>
                  </a:txBody>
                  <a:tcPr marL="68580" marR="68580" marT="0" marB="0" anchor="ctr">
                    <a:solidFill>
                      <a:schemeClr val="accent3">
                        <a:lumMod val="50000"/>
                      </a:schemeClr>
                    </a:solidFill>
                  </a:tcPr>
                </a:tc>
              </a:tr>
              <a:tr h="1239943">
                <a:tc>
                  <a:txBody>
                    <a:bodyPr/>
                    <a:lstStyle/>
                    <a:p>
                      <a:pPr marL="0" lvl="0" indent="0">
                        <a:lnSpc>
                          <a:spcPct val="125000"/>
                        </a:lnSpc>
                        <a:spcAft>
                          <a:spcPts val="0"/>
                        </a:spcAft>
                        <a:buFont typeface="+mj-lt"/>
                        <a:buNone/>
                      </a:pPr>
                      <a:r>
                        <a:rPr lang="en-GB" sz="1800" dirty="0" smtClean="0">
                          <a:solidFill>
                            <a:schemeClr val="bg1"/>
                          </a:solidFill>
                          <a:effectLst/>
                        </a:rPr>
                        <a:t>&gt; ‘</a:t>
                      </a:r>
                      <a:r>
                        <a:rPr lang="en-GB" sz="1800" dirty="0">
                          <a:solidFill>
                            <a:schemeClr val="bg1"/>
                          </a:solidFill>
                          <a:effectLst/>
                        </a:rPr>
                        <a:t>Much play is motivated or driven by pleasure, therefore we engage in play for hedonistic reasons,   to pleasure our senses’   </a:t>
                      </a:r>
                      <a:endParaRPr lang="en-GB" sz="1800" dirty="0">
                        <a:solidFill>
                          <a:schemeClr val="bg1"/>
                        </a:solidFill>
                        <a:effectLst/>
                        <a:latin typeface="Times New Roman"/>
                        <a:ea typeface="Times New Roman"/>
                      </a:endParaRPr>
                    </a:p>
                  </a:txBody>
                  <a:tcPr marL="68580" marR="68580" marT="0" marB="0" anchor="ctr">
                    <a:solidFill>
                      <a:schemeClr val="accent3">
                        <a:lumMod val="75000"/>
                      </a:schemeClr>
                    </a:solidFill>
                  </a:tcPr>
                </a:tc>
                <a:tc>
                  <a:txBody>
                    <a:bodyPr/>
                    <a:lstStyle/>
                    <a:p>
                      <a:pPr marL="0" lvl="0" indent="0" algn="ctr">
                        <a:lnSpc>
                          <a:spcPct val="125000"/>
                        </a:lnSpc>
                        <a:spcAft>
                          <a:spcPts val="0"/>
                        </a:spcAft>
                        <a:buFont typeface="+mj-lt"/>
                        <a:buNone/>
                      </a:pPr>
                      <a:r>
                        <a:rPr lang="en-GB" sz="1800" dirty="0" smtClean="0">
                          <a:solidFill>
                            <a:schemeClr val="bg1"/>
                          </a:solidFill>
                          <a:effectLst/>
                          <a:latin typeface="Times New Roman"/>
                          <a:ea typeface="Times New Roman"/>
                        </a:rPr>
                        <a:t>Freud, S (1923)</a:t>
                      </a:r>
                      <a:endParaRPr lang="en-GB" sz="1800" dirty="0">
                        <a:solidFill>
                          <a:schemeClr val="bg1"/>
                        </a:solidFill>
                        <a:effectLst/>
                        <a:latin typeface="Times New Roman"/>
                        <a:ea typeface="Times New Roman"/>
                      </a:endParaRPr>
                    </a:p>
                  </a:txBody>
                  <a:tcPr marL="68580" marR="68580" marT="0" marB="0" anchor="ctr">
                    <a:solidFill>
                      <a:schemeClr val="accent3">
                        <a:lumMod val="75000"/>
                      </a:schemeClr>
                    </a:solidFill>
                  </a:tcPr>
                </a:tc>
              </a:tr>
              <a:tr h="1235406">
                <a:tc>
                  <a:txBody>
                    <a:bodyPr/>
                    <a:lstStyle/>
                    <a:p>
                      <a:pPr marL="0" lvl="0" indent="0">
                        <a:lnSpc>
                          <a:spcPct val="125000"/>
                        </a:lnSpc>
                        <a:spcAft>
                          <a:spcPts val="0"/>
                        </a:spcAft>
                        <a:buFont typeface="+mj-lt"/>
                        <a:buNone/>
                      </a:pPr>
                      <a:r>
                        <a:rPr lang="en-GB" sz="1800" dirty="0" smtClean="0">
                          <a:effectLst/>
                        </a:rPr>
                        <a:t>&gt; ‘</a:t>
                      </a:r>
                      <a:r>
                        <a:rPr lang="en-GB" sz="1800" dirty="0">
                          <a:effectLst/>
                        </a:rPr>
                        <a:t>Play is an ‘innate’ rather than learned activity, therefore can be classed as a `drive mechanism’</a:t>
                      </a:r>
                      <a:endParaRPr lang="en-GB" sz="1800" dirty="0">
                        <a:effectLst/>
                        <a:latin typeface="Times New Roman"/>
                        <a:ea typeface="Times New Roman"/>
                      </a:endParaRPr>
                    </a:p>
                  </a:txBody>
                  <a:tcPr marL="68580" marR="68580" marT="0" marB="0" anchor="ctr">
                    <a:solidFill>
                      <a:schemeClr val="accent3">
                        <a:lumMod val="50000"/>
                      </a:schemeClr>
                    </a:solidFill>
                  </a:tcPr>
                </a:tc>
                <a:tc>
                  <a:txBody>
                    <a:bodyPr/>
                    <a:lstStyle/>
                    <a:p>
                      <a:pPr marL="0" lvl="0" indent="0" algn="ctr">
                        <a:lnSpc>
                          <a:spcPct val="125000"/>
                        </a:lnSpc>
                        <a:spcAft>
                          <a:spcPts val="0"/>
                        </a:spcAft>
                        <a:buFont typeface="+mj-lt"/>
                        <a:buNone/>
                      </a:pPr>
                      <a:r>
                        <a:rPr kumimoji="0" lang="en-GB" sz="1800" kern="1200" dirty="0" err="1" smtClean="0">
                          <a:solidFill>
                            <a:schemeClr val="bg1"/>
                          </a:solidFill>
                          <a:effectLst/>
                          <a:latin typeface="Times New Roman" pitchFamily="18" charset="0"/>
                          <a:ea typeface="+mn-ea"/>
                          <a:cs typeface="Times New Roman" pitchFamily="18" charset="0"/>
                        </a:rPr>
                        <a:t>Fontanna</a:t>
                      </a:r>
                      <a:r>
                        <a:rPr kumimoji="0" lang="en-GB" sz="1800" kern="1200" dirty="0" smtClean="0">
                          <a:solidFill>
                            <a:schemeClr val="bg1"/>
                          </a:solidFill>
                          <a:effectLst/>
                          <a:latin typeface="+mn-lt"/>
                          <a:ea typeface="+mn-ea"/>
                          <a:cs typeface="+mn-cs"/>
                        </a:rPr>
                        <a:t>, D (1995) </a:t>
                      </a:r>
                      <a:endParaRPr lang="en-GB" sz="1200" dirty="0">
                        <a:solidFill>
                          <a:schemeClr val="bg1"/>
                        </a:solidFill>
                        <a:effectLst/>
                        <a:latin typeface="Times New Roman"/>
                        <a:ea typeface="Times New Roman"/>
                      </a:endParaRPr>
                    </a:p>
                  </a:txBody>
                  <a:tcPr marL="68580" marR="68580" marT="0" marB="0" anchor="ctr">
                    <a:solidFill>
                      <a:schemeClr val="accent3">
                        <a:lumMod val="50000"/>
                      </a:schemeClr>
                    </a:solidFill>
                  </a:tcPr>
                </a:tc>
              </a:tr>
              <a:tr h="1235406">
                <a:tc>
                  <a:txBody>
                    <a:bodyPr/>
                    <a:lstStyle/>
                    <a:p>
                      <a:pPr marL="0" lvl="0" indent="0">
                        <a:lnSpc>
                          <a:spcPct val="125000"/>
                        </a:lnSpc>
                        <a:spcAft>
                          <a:spcPts val="0"/>
                        </a:spcAft>
                        <a:buFont typeface="+mj-lt"/>
                        <a:buNone/>
                      </a:pPr>
                      <a:r>
                        <a:rPr lang="en-GB" sz="1800" kern="1200" dirty="0" smtClean="0">
                          <a:effectLst/>
                        </a:rPr>
                        <a:t>&gt; ‘</a:t>
                      </a:r>
                      <a:r>
                        <a:rPr lang="en-GB" sz="1800" kern="1200" dirty="0">
                          <a:effectLst/>
                        </a:rPr>
                        <a:t>You can discover more about a person in an hour of play than in a year of conversation’</a:t>
                      </a:r>
                      <a:endParaRPr lang="en-GB" sz="1800" dirty="0">
                        <a:effectLst/>
                        <a:latin typeface="Times New Roman"/>
                        <a:ea typeface="Times New Roman"/>
                      </a:endParaRPr>
                    </a:p>
                  </a:txBody>
                  <a:tcPr marL="68580" marR="68580" marT="0" marB="0" anchor="ctr">
                    <a:solidFill>
                      <a:schemeClr val="accent3">
                        <a:lumMod val="75000"/>
                      </a:schemeClr>
                    </a:solidFill>
                  </a:tcPr>
                </a:tc>
                <a:tc>
                  <a:txBody>
                    <a:bodyPr/>
                    <a:lstStyle/>
                    <a:p>
                      <a:pPr marL="0" lvl="0" indent="0" algn="ctr">
                        <a:lnSpc>
                          <a:spcPct val="125000"/>
                        </a:lnSpc>
                        <a:spcAft>
                          <a:spcPts val="0"/>
                        </a:spcAft>
                        <a:buFont typeface="+mj-lt"/>
                        <a:buNone/>
                      </a:pPr>
                      <a:r>
                        <a:rPr lang="en-GB" sz="1800" dirty="0" smtClean="0">
                          <a:solidFill>
                            <a:schemeClr val="bg1"/>
                          </a:solidFill>
                          <a:effectLst/>
                          <a:latin typeface="Times New Roman"/>
                          <a:ea typeface="Times New Roman"/>
                        </a:rPr>
                        <a:t>Plato,  </a:t>
                      </a:r>
                    </a:p>
                    <a:p>
                      <a:pPr marL="0" lvl="0" indent="0" algn="ctr">
                        <a:lnSpc>
                          <a:spcPct val="125000"/>
                        </a:lnSpc>
                        <a:spcAft>
                          <a:spcPts val="0"/>
                        </a:spcAft>
                        <a:buFont typeface="+mj-lt"/>
                        <a:buNone/>
                      </a:pPr>
                      <a:r>
                        <a:rPr lang="en-GB" sz="1800" dirty="0" smtClean="0">
                          <a:solidFill>
                            <a:schemeClr val="bg1"/>
                          </a:solidFill>
                          <a:effectLst/>
                          <a:latin typeface="Times New Roman"/>
                          <a:ea typeface="Times New Roman"/>
                        </a:rPr>
                        <a:t>(428 -348 BC)</a:t>
                      </a:r>
                      <a:endParaRPr lang="en-GB" sz="1800" dirty="0">
                        <a:solidFill>
                          <a:schemeClr val="bg1"/>
                        </a:solidFill>
                        <a:effectLst/>
                        <a:latin typeface="Times New Roman"/>
                        <a:ea typeface="Times New Roman"/>
                      </a:endParaRPr>
                    </a:p>
                  </a:txBody>
                  <a:tcPr marL="68580" marR="68580" marT="0" marB="0" anchor="ctr">
                    <a:solidFill>
                      <a:schemeClr val="accent3">
                        <a:lumMod val="75000"/>
                      </a:schemeClr>
                    </a:solidFill>
                  </a:tcPr>
                </a:tc>
              </a:tr>
            </a:tbl>
          </a:graphicData>
        </a:graphic>
      </p:graphicFrame>
    </p:spTree>
    <p:extLst>
      <p:ext uri="{BB962C8B-B14F-4D97-AF65-F5344CB8AC3E}">
        <p14:creationId xmlns:p14="http://schemas.microsoft.com/office/powerpoint/2010/main" val="3115373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Consideration has </a:t>
            </a:r>
            <a:r>
              <a:rPr lang="en-GB" dirty="0" smtClean="0"/>
              <a:t>been </a:t>
            </a:r>
            <a:r>
              <a:rPr lang="en-GB" dirty="0"/>
              <a:t>given on how to </a:t>
            </a:r>
            <a:r>
              <a:rPr lang="en-GB" dirty="0" smtClean="0"/>
              <a:t>apply </a:t>
            </a:r>
            <a:r>
              <a:rPr lang="en-GB" dirty="0"/>
              <a:t>some of these ideas through an original `play through sport’ analysis model, providing a useful `play box’ tool  which policy makers could use to start the process towards formulating </a:t>
            </a:r>
            <a:r>
              <a:rPr lang="en-GB" dirty="0" smtClean="0"/>
              <a:t>policy</a:t>
            </a:r>
            <a:r>
              <a:rPr lang="en-GB" dirty="0"/>
              <a:t>, based on the needs of individuals and </a:t>
            </a:r>
            <a:r>
              <a:rPr lang="en-GB" dirty="0" smtClean="0"/>
              <a:t>communities.</a:t>
            </a:r>
            <a:endParaRPr lang="en-GB" dirty="0"/>
          </a:p>
          <a:p>
            <a:endParaRPr lang="en-GB" dirty="0"/>
          </a:p>
        </p:txBody>
      </p:sp>
    </p:spTree>
    <p:extLst>
      <p:ext uri="{BB962C8B-B14F-4D97-AF65-F5344CB8AC3E}">
        <p14:creationId xmlns:p14="http://schemas.microsoft.com/office/powerpoint/2010/main" val="1118353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An important realisation put forward by </a:t>
            </a:r>
            <a:r>
              <a:rPr lang="en-GB" dirty="0" err="1"/>
              <a:t>Fontanna</a:t>
            </a:r>
            <a:r>
              <a:rPr lang="en-GB" dirty="0"/>
              <a:t> (1995) is that play seen through the eyes of a child is likely to be very different to play being seen through the eyes of an adult, changing as it moves through the differing life cycle stages, an important consideration for sport practitioners when designing programmes and sport development initiatives.</a:t>
            </a:r>
          </a:p>
          <a:p>
            <a:endParaRPr lang="en-GB" dirty="0"/>
          </a:p>
        </p:txBody>
      </p:sp>
    </p:spTree>
    <p:extLst>
      <p:ext uri="{BB962C8B-B14F-4D97-AF65-F5344CB8AC3E}">
        <p14:creationId xmlns:p14="http://schemas.microsoft.com/office/powerpoint/2010/main" val="756922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Play properties</a:t>
            </a:r>
            <a:endParaRPr lang="en-GB" dirty="0"/>
          </a:p>
        </p:txBody>
      </p:sp>
      <p:sp>
        <p:nvSpPr>
          <p:cNvPr id="3" name="Content Placeholder 2"/>
          <p:cNvSpPr>
            <a:spLocks noGrp="1"/>
          </p:cNvSpPr>
          <p:nvPr>
            <p:ph idx="1"/>
          </p:nvPr>
        </p:nvSpPr>
        <p:spPr/>
        <p:txBody>
          <a:bodyPr/>
          <a:lstStyle/>
          <a:p>
            <a:r>
              <a:rPr lang="en-GB" dirty="0" smtClean="0"/>
              <a:t>We </a:t>
            </a:r>
            <a:r>
              <a:rPr lang="en-GB" dirty="0"/>
              <a:t>will use the term `play properties’ to mean a trait, virtue, hallmark or attribute of play. </a:t>
            </a:r>
            <a:endParaRPr lang="en-GB" dirty="0" smtClean="0"/>
          </a:p>
          <a:p>
            <a:r>
              <a:rPr lang="en-GB" dirty="0"/>
              <a:t>Identifying properties of play is important if we wish to understand how to utilise and apply play effectively; </a:t>
            </a:r>
          </a:p>
        </p:txBody>
      </p:sp>
    </p:spTree>
    <p:extLst>
      <p:ext uri="{BB962C8B-B14F-4D97-AF65-F5344CB8AC3E}">
        <p14:creationId xmlns:p14="http://schemas.microsoft.com/office/powerpoint/2010/main" val="3521758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r>
              <a:rPr lang="en-GB" dirty="0"/>
              <a:t>A </a:t>
            </a:r>
            <a:r>
              <a:rPr lang="en-GB" dirty="0" smtClean="0"/>
              <a:t>property </a:t>
            </a:r>
            <a:r>
              <a:rPr lang="en-GB" dirty="0"/>
              <a:t>of play identified is that `</a:t>
            </a:r>
            <a:r>
              <a:rPr lang="en-GB" b="1" u="sng" dirty="0"/>
              <a:t>play provides building blocks for learning’</a:t>
            </a:r>
            <a:r>
              <a:rPr lang="en-GB" dirty="0"/>
              <a:t>, the work of Piaget, Rousseau  and philosophers like Plato and Aristotle provide sound evidence to support the opinion that play forms the first and truly natural form of learning, something on which development naturally depends, therefore games of </a:t>
            </a:r>
            <a:r>
              <a:rPr lang="en-GB" dirty="0" err="1"/>
              <a:t>tig</a:t>
            </a:r>
            <a:r>
              <a:rPr lang="en-GB" dirty="0"/>
              <a:t>, hopscotch, skipping have very natural development functions, which need to be understood by practitioners like teachers and coaches in their lesson planning and programming for PE and Sport, additionally play used appropriately can form a useful aid towards </a:t>
            </a:r>
            <a:r>
              <a:rPr lang="en-GB" b="1" dirty="0"/>
              <a:t>learning how to learn</a:t>
            </a:r>
            <a:r>
              <a:rPr lang="en-GB" dirty="0"/>
              <a:t>, a vital skill that often is a root cause behind many young people not fulfilling their educational potential.</a:t>
            </a:r>
          </a:p>
        </p:txBody>
      </p:sp>
    </p:spTree>
    <p:extLst>
      <p:ext uri="{BB962C8B-B14F-4D97-AF65-F5344CB8AC3E}">
        <p14:creationId xmlns:p14="http://schemas.microsoft.com/office/powerpoint/2010/main" val="409165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0000" lnSpcReduction="20000"/>
          </a:bodyPr>
          <a:lstStyle/>
          <a:p>
            <a:r>
              <a:rPr lang="en-GB" dirty="0"/>
              <a:t>Stuart Brown (2009) and </a:t>
            </a:r>
            <a:r>
              <a:rPr lang="en-GB" dirty="0" err="1"/>
              <a:t>Cheyne.J</a:t>
            </a:r>
            <a:r>
              <a:rPr lang="en-GB" dirty="0"/>
              <a:t> (1989) both identify that play is </a:t>
            </a:r>
            <a:r>
              <a:rPr lang="en-GB" b="1" u="sng" dirty="0"/>
              <a:t>repetitive</a:t>
            </a:r>
            <a:r>
              <a:rPr lang="en-GB" dirty="0"/>
              <a:t>, the pleasuring of the senses bringing about a </a:t>
            </a:r>
            <a:r>
              <a:rPr lang="en-GB" b="1" u="sng" dirty="0"/>
              <a:t>continuative desire</a:t>
            </a:r>
            <a:r>
              <a:rPr lang="en-GB" dirty="0"/>
              <a:t> to do something again and again for long periods of time. When considering this in the context of using play in relation to physical activity or sport, the potential to exploit this in order to reduce levels of obesity by increasing frequency, intensity and duration of physical activity become very attractive to the policy maker seeking just these outcomes. Handled inappropriately then the same property of play can cause immense damage to health and levels of fitness as can be seen by more and more young people becoming addicted to gaming, and other techno-sedentary lifestyle activities, the same repetitive property of play leading them to spend hour upon hour at their computers. </a:t>
            </a:r>
          </a:p>
        </p:txBody>
      </p:sp>
    </p:spTree>
    <p:extLst>
      <p:ext uri="{BB962C8B-B14F-4D97-AF65-F5344CB8AC3E}">
        <p14:creationId xmlns:p14="http://schemas.microsoft.com/office/powerpoint/2010/main" val="41382614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Play Drive</a:t>
            </a:r>
            <a:endParaRPr lang="en-GB" dirty="0"/>
          </a:p>
        </p:txBody>
      </p:sp>
      <p:sp>
        <p:nvSpPr>
          <p:cNvPr id="3" name="Content Placeholder 2"/>
          <p:cNvSpPr>
            <a:spLocks noGrp="1"/>
          </p:cNvSpPr>
          <p:nvPr>
            <p:ph idx="1"/>
          </p:nvPr>
        </p:nvSpPr>
        <p:spPr/>
        <p:txBody>
          <a:bodyPr/>
          <a:lstStyle/>
          <a:p>
            <a:r>
              <a:rPr lang="en-GB" smtClean="0"/>
              <a:t>Picture needed</a:t>
            </a:r>
            <a:endParaRPr lang="en-GB"/>
          </a:p>
        </p:txBody>
      </p:sp>
    </p:spTree>
    <p:extLst>
      <p:ext uri="{BB962C8B-B14F-4D97-AF65-F5344CB8AC3E}">
        <p14:creationId xmlns:p14="http://schemas.microsoft.com/office/powerpoint/2010/main" val="2894973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20000"/>
          </a:bodyPr>
          <a:lstStyle/>
          <a:p>
            <a:r>
              <a:rPr lang="en-GB" dirty="0"/>
              <a:t>Another key property of play  is that play is `</a:t>
            </a:r>
            <a:r>
              <a:rPr lang="en-GB" b="1" u="sng" dirty="0"/>
              <a:t>accessible</a:t>
            </a:r>
            <a:r>
              <a:rPr lang="en-GB" dirty="0"/>
              <a:t> ‘ to everyone, regardless of age, gender, ability, race, class, poverty, circumstance, conflict.  Play has the propensity to continually evolve and `</a:t>
            </a:r>
            <a:r>
              <a:rPr lang="en-GB" b="1" dirty="0"/>
              <a:t>adapt</a:t>
            </a:r>
            <a:r>
              <a:rPr lang="en-GB" dirty="0"/>
              <a:t> ‘ itself to the world and set of circumstances that are presented before it</a:t>
            </a:r>
            <a:r>
              <a:rPr lang="en-GB" dirty="0" smtClean="0"/>
              <a:t>.</a:t>
            </a:r>
            <a:r>
              <a:rPr lang="en-GB" dirty="0"/>
              <a:t> </a:t>
            </a:r>
          </a:p>
          <a:p>
            <a:r>
              <a:rPr lang="en-GB" dirty="0"/>
              <a:t> When families and local communities from all walks of life share the common experience of play, it brings a vital sense of inclusion, togetherness, creates long standing `</a:t>
            </a:r>
            <a:r>
              <a:rPr lang="en-GB" b="1" u="sng" dirty="0"/>
              <a:t>friendships and relationships’</a:t>
            </a:r>
            <a:r>
              <a:rPr lang="en-GB" dirty="0"/>
              <a:t> that provide the individual with a sense of value and purpose and a sense of identity within the family or community that is passed from one generation to the next. </a:t>
            </a:r>
          </a:p>
          <a:p>
            <a:endParaRPr lang="en-GB" dirty="0"/>
          </a:p>
        </p:txBody>
      </p:sp>
    </p:spTree>
    <p:extLst>
      <p:ext uri="{BB962C8B-B14F-4D97-AF65-F5344CB8AC3E}">
        <p14:creationId xmlns:p14="http://schemas.microsoft.com/office/powerpoint/2010/main" val="11447592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20000"/>
          </a:bodyPr>
          <a:lstStyle/>
          <a:p>
            <a:r>
              <a:rPr lang="en-GB" dirty="0"/>
              <a:t>Given these attributes, it is reasonable to deduct that play if </a:t>
            </a:r>
            <a:r>
              <a:rPr lang="en-GB" dirty="0" smtClean="0"/>
              <a:t>appropriately </a:t>
            </a:r>
            <a:r>
              <a:rPr lang="en-GB" dirty="0"/>
              <a:t>by </a:t>
            </a:r>
            <a:r>
              <a:rPr lang="en-GB" dirty="0" smtClean="0"/>
              <a:t>applied </a:t>
            </a:r>
            <a:r>
              <a:rPr lang="en-GB" smtClean="0"/>
              <a:t>by using </a:t>
            </a:r>
            <a:r>
              <a:rPr lang="en-GB" dirty="0"/>
              <a:t>the right processes and mechanisms is well placed to promote social-inclusion;  it is free, voluntary, able to endure adversity appearing in a wide range of differing mental and physical formats. </a:t>
            </a:r>
          </a:p>
          <a:p>
            <a:r>
              <a:rPr lang="en-GB" dirty="0"/>
              <a:t>The need is to tap into </a:t>
            </a:r>
            <a:r>
              <a:rPr lang="en-GB" dirty="0" smtClean="0"/>
              <a:t>these properties </a:t>
            </a:r>
            <a:r>
              <a:rPr lang="en-GB" dirty="0"/>
              <a:t>positively at an early age in order to bring about balanced patterns of behaviour that are conducive to an active lifestyle. `Play’ has the ability to do this of its own accord adapting appropriately to the culture and environment it finds itself embracing. </a:t>
            </a:r>
          </a:p>
          <a:p>
            <a:endParaRPr lang="en-GB" dirty="0"/>
          </a:p>
        </p:txBody>
      </p:sp>
    </p:spTree>
    <p:extLst>
      <p:ext uri="{BB962C8B-B14F-4D97-AF65-F5344CB8AC3E}">
        <p14:creationId xmlns:p14="http://schemas.microsoft.com/office/powerpoint/2010/main" val="3439585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a:spLocks noChangeArrowheads="1"/>
          </p:cNvSpPr>
          <p:nvPr/>
        </p:nvSpPr>
        <p:spPr bwMode="auto">
          <a:xfrm>
            <a:off x="4657808" y="2556599"/>
            <a:ext cx="2147177" cy="1845823"/>
          </a:xfrm>
          <a:prstGeom prst="ellipse">
            <a:avLst/>
          </a:prstGeom>
          <a:solidFill>
            <a:schemeClr val="accent1">
              <a:lumMod val="20000"/>
              <a:lumOff val="80000"/>
            </a:schemeClr>
          </a:solidFill>
          <a:ln w="25400">
            <a:solidFill>
              <a:srgbClr val="243F60"/>
            </a:solidFill>
            <a:round/>
            <a:headEnd/>
            <a:tailEnd/>
          </a:ln>
          <a:extLst/>
        </p:spPr>
        <p:txBody>
          <a:bodyPr rot="0" vert="horz" wrap="square" lIns="91440" tIns="45720" rIns="91440" bIns="45720" anchor="ctr" anchorCtr="0" upright="1">
            <a:noAutofit/>
          </a:bodyPr>
          <a:lstStyle/>
          <a:p>
            <a:endParaRPr lang="en-GB"/>
          </a:p>
        </p:txBody>
      </p:sp>
      <p:sp>
        <p:nvSpPr>
          <p:cNvPr id="6" name="Oval 5"/>
          <p:cNvSpPr>
            <a:spLocks noChangeArrowheads="1"/>
          </p:cNvSpPr>
          <p:nvPr/>
        </p:nvSpPr>
        <p:spPr bwMode="auto">
          <a:xfrm>
            <a:off x="3137631" y="2205740"/>
            <a:ext cx="2147177" cy="1845823"/>
          </a:xfrm>
          <a:prstGeom prst="ellipse">
            <a:avLst/>
          </a:prstGeom>
          <a:solidFill>
            <a:schemeClr val="accent1">
              <a:lumMod val="60000"/>
              <a:lumOff val="40000"/>
            </a:schemeClr>
          </a:solidFill>
          <a:ln w="25400">
            <a:solidFill>
              <a:srgbClr val="243F60"/>
            </a:solidFill>
            <a:round/>
            <a:headEnd/>
            <a:tailEnd/>
          </a:ln>
          <a:extLst/>
        </p:spPr>
        <p:txBody>
          <a:bodyPr rot="0" vert="horz" wrap="square" lIns="91440" tIns="45720" rIns="91440" bIns="45720" anchor="ctr" anchorCtr="0" upright="1">
            <a:noAutofit/>
          </a:bodyPr>
          <a:lstStyle/>
          <a:p>
            <a:endParaRPr lang="en-GB"/>
          </a:p>
        </p:txBody>
      </p:sp>
      <p:sp>
        <p:nvSpPr>
          <p:cNvPr id="3" name="Title 2"/>
          <p:cNvSpPr>
            <a:spLocks noGrp="1"/>
          </p:cNvSpPr>
          <p:nvPr>
            <p:ph type="title"/>
          </p:nvPr>
        </p:nvSpPr>
        <p:spPr>
          <a:xfrm>
            <a:off x="457200" y="476672"/>
            <a:ext cx="8229600" cy="1114384"/>
          </a:xfrm>
        </p:spPr>
        <p:txBody>
          <a:bodyPr>
            <a:noAutofit/>
          </a:bodyPr>
          <a:lstStyle/>
          <a:p>
            <a:pPr lvl="0" fontAlgn="base">
              <a:spcAft>
                <a:spcPct val="0"/>
              </a:spcAft>
            </a:pPr>
            <a:r>
              <a:rPr lang="en-GB" sz="3200" b="1" u="sng" dirty="0">
                <a:solidFill>
                  <a:schemeClr val="bg1"/>
                </a:solidFill>
                <a:latin typeface="Calibri" pitchFamily="34" charset="0"/>
                <a:ea typeface="Times New Roman" pitchFamily="18" charset="0"/>
                <a:cs typeface="Times New Roman" pitchFamily="18" charset="0"/>
              </a:rPr>
              <a:t> </a:t>
            </a:r>
            <a:r>
              <a:rPr lang="en-GB" sz="3200" b="1" u="sng" dirty="0" smtClean="0">
                <a:solidFill>
                  <a:schemeClr val="bg1"/>
                </a:solidFill>
                <a:latin typeface="Calibri" pitchFamily="34" charset="0"/>
                <a:ea typeface="Times New Roman" pitchFamily="18" charset="0"/>
                <a:cs typeface="Times New Roman" pitchFamily="18" charset="0"/>
              </a:rPr>
              <a:t>                        </a:t>
            </a:r>
            <a:r>
              <a:rPr lang="en-GB" sz="3200" b="1" dirty="0" smtClean="0">
                <a:latin typeface="Calibri" pitchFamily="34" charset="0"/>
                <a:ea typeface="Times New Roman" pitchFamily="18" charset="0"/>
                <a:cs typeface="Times New Roman" pitchFamily="18" charset="0"/>
              </a:rPr>
              <a:t>Play Model</a:t>
            </a:r>
            <a:r>
              <a:rPr lang="en-GB" sz="3200" b="1" dirty="0" smtClean="0">
                <a:solidFill>
                  <a:schemeClr val="bg1"/>
                </a:solidFill>
                <a:latin typeface="Calibri" pitchFamily="34" charset="0"/>
                <a:ea typeface="Times New Roman" pitchFamily="18" charset="0"/>
                <a:cs typeface="Times New Roman" pitchFamily="18" charset="0"/>
              </a:rPr>
              <a:t> </a:t>
            </a:r>
            <a:r>
              <a:rPr lang="en-GB" sz="3200" b="1" dirty="0">
                <a:solidFill>
                  <a:schemeClr val="bg1"/>
                </a:solidFill>
                <a:latin typeface="Calibri" pitchFamily="34" charset="0"/>
                <a:ea typeface="Times New Roman" pitchFamily="18" charset="0"/>
                <a:cs typeface="Times New Roman" pitchFamily="18" charset="0"/>
              </a:rPr>
              <a:t>= Play Paradigm</a:t>
            </a:r>
            <a:endParaRPr lang="en-GB" sz="3200" dirty="0">
              <a:solidFill>
                <a:schemeClr val="bg1"/>
              </a:solidFill>
              <a:latin typeface="Arial" pitchFamily="34" charset="0"/>
              <a:cs typeface="Arial" pitchFamily="34" charset="0"/>
            </a:endParaRPr>
          </a:p>
        </p:txBody>
      </p:sp>
      <p:sp>
        <p:nvSpPr>
          <p:cNvPr id="7" name="Text Box 2"/>
          <p:cNvSpPr txBox="1">
            <a:spLocks noChangeArrowheads="1"/>
          </p:cNvSpPr>
          <p:nvPr/>
        </p:nvSpPr>
        <p:spPr bwMode="auto">
          <a:xfrm>
            <a:off x="3465758" y="2348879"/>
            <a:ext cx="2042346" cy="900029"/>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400" b="1" dirty="0">
                <a:effectLst/>
                <a:latin typeface="Calibri"/>
                <a:ea typeface="Times New Roman"/>
                <a:cs typeface="Times New Roman"/>
              </a:rPr>
              <a:t>Play </a:t>
            </a:r>
            <a:r>
              <a:rPr lang="en-GB" sz="2400" b="1" dirty="0" smtClean="0">
                <a:effectLst/>
                <a:latin typeface="Calibri"/>
                <a:ea typeface="Times New Roman"/>
                <a:cs typeface="Times New Roman"/>
              </a:rPr>
              <a:t>Properties</a:t>
            </a:r>
            <a:endParaRPr lang="en-GB" sz="2400" b="1" dirty="0">
              <a:effectLst/>
              <a:latin typeface="Calibri"/>
              <a:ea typeface="Times New Roman"/>
              <a:cs typeface="Times New Roman"/>
            </a:endParaRPr>
          </a:p>
        </p:txBody>
      </p:sp>
      <p:sp>
        <p:nvSpPr>
          <p:cNvPr id="8" name="Oval 7"/>
          <p:cNvSpPr>
            <a:spLocks noChangeArrowheads="1"/>
          </p:cNvSpPr>
          <p:nvPr/>
        </p:nvSpPr>
        <p:spPr bwMode="auto">
          <a:xfrm>
            <a:off x="1782089" y="2557446"/>
            <a:ext cx="2147177" cy="1845823"/>
          </a:xfrm>
          <a:prstGeom prst="ellipse">
            <a:avLst/>
          </a:prstGeom>
          <a:solidFill>
            <a:schemeClr val="accent1">
              <a:lumMod val="20000"/>
              <a:lumOff val="80000"/>
            </a:schemeClr>
          </a:solidFill>
          <a:ln w="25400">
            <a:solidFill>
              <a:srgbClr val="243F60"/>
            </a:solidFill>
            <a:round/>
            <a:headEnd/>
            <a:tailEnd/>
          </a:ln>
          <a:extLst/>
        </p:spPr>
        <p:txBody>
          <a:bodyPr rot="0" vert="horz" wrap="square" lIns="91440" tIns="45720" rIns="91440" bIns="45720" anchor="ctr" anchorCtr="0" upright="1">
            <a:noAutofit/>
          </a:bodyPr>
          <a:lstStyle/>
          <a:p>
            <a:endParaRPr lang="en-GB"/>
          </a:p>
        </p:txBody>
      </p:sp>
      <p:sp>
        <p:nvSpPr>
          <p:cNvPr id="10" name="Text Box 2"/>
          <p:cNvSpPr txBox="1">
            <a:spLocks noChangeArrowheads="1"/>
          </p:cNvSpPr>
          <p:nvPr/>
        </p:nvSpPr>
        <p:spPr bwMode="auto">
          <a:xfrm>
            <a:off x="5158013" y="2992729"/>
            <a:ext cx="1641437" cy="923271"/>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b="1" dirty="0">
                <a:effectLst/>
                <a:latin typeface="Calibri"/>
                <a:ea typeface="Times New Roman"/>
                <a:cs typeface="Times New Roman"/>
              </a:rPr>
              <a:t>Play characteristics</a:t>
            </a:r>
          </a:p>
        </p:txBody>
      </p:sp>
      <p:sp>
        <p:nvSpPr>
          <p:cNvPr id="11" name="Text Box 2"/>
          <p:cNvSpPr txBox="1">
            <a:spLocks noChangeArrowheads="1"/>
          </p:cNvSpPr>
          <p:nvPr/>
        </p:nvSpPr>
        <p:spPr bwMode="auto">
          <a:xfrm>
            <a:off x="1983204" y="3073613"/>
            <a:ext cx="1480744" cy="774602"/>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400" b="1" dirty="0">
                <a:effectLst/>
                <a:latin typeface="Calibri"/>
                <a:ea typeface="Times New Roman"/>
                <a:cs typeface="Times New Roman"/>
              </a:rPr>
              <a:t>Life Cycle Stage</a:t>
            </a:r>
          </a:p>
        </p:txBody>
      </p:sp>
      <p:sp>
        <p:nvSpPr>
          <p:cNvPr id="14" name="Oval 13"/>
          <p:cNvSpPr>
            <a:spLocks noChangeArrowheads="1"/>
          </p:cNvSpPr>
          <p:nvPr/>
        </p:nvSpPr>
        <p:spPr bwMode="auto">
          <a:xfrm>
            <a:off x="4731747" y="3978679"/>
            <a:ext cx="2147177" cy="1845823"/>
          </a:xfrm>
          <a:prstGeom prst="ellipse">
            <a:avLst/>
          </a:prstGeom>
          <a:solidFill>
            <a:schemeClr val="accent1">
              <a:lumMod val="60000"/>
              <a:lumOff val="40000"/>
            </a:schemeClr>
          </a:solidFill>
          <a:ln w="25400">
            <a:solidFill>
              <a:srgbClr val="243F60"/>
            </a:solidFill>
            <a:round/>
            <a:headEnd/>
            <a:tailEnd/>
          </a:ln>
          <a:extLst/>
        </p:spPr>
        <p:txBody>
          <a:bodyPr rot="0" vert="horz" wrap="square" lIns="91440" tIns="45720" rIns="91440" bIns="45720" anchor="ctr" anchorCtr="0" upright="1">
            <a:noAutofit/>
          </a:bodyPr>
          <a:lstStyle/>
          <a:p>
            <a:endParaRPr lang="en-GB"/>
          </a:p>
        </p:txBody>
      </p:sp>
      <p:sp>
        <p:nvSpPr>
          <p:cNvPr id="15" name="Oval 14"/>
          <p:cNvSpPr>
            <a:spLocks noChangeArrowheads="1"/>
          </p:cNvSpPr>
          <p:nvPr/>
        </p:nvSpPr>
        <p:spPr bwMode="auto">
          <a:xfrm>
            <a:off x="1781104" y="4115972"/>
            <a:ext cx="2147177" cy="1845823"/>
          </a:xfrm>
          <a:prstGeom prst="ellipse">
            <a:avLst/>
          </a:prstGeom>
          <a:solidFill>
            <a:schemeClr val="accent1">
              <a:lumMod val="60000"/>
              <a:lumOff val="40000"/>
            </a:schemeClr>
          </a:solidFill>
          <a:ln w="25400">
            <a:solidFill>
              <a:srgbClr val="243F60"/>
            </a:solidFill>
            <a:round/>
            <a:headEnd/>
            <a:tailEnd/>
          </a:ln>
          <a:extLst/>
        </p:spPr>
        <p:txBody>
          <a:bodyPr rot="0" vert="horz" wrap="square" lIns="91440" tIns="45720" rIns="91440" bIns="45720" anchor="ctr" anchorCtr="0" upright="1">
            <a:noAutofit/>
          </a:bodyPr>
          <a:lstStyle/>
          <a:p>
            <a:endParaRPr lang="en-GB"/>
          </a:p>
        </p:txBody>
      </p:sp>
      <p:sp>
        <p:nvSpPr>
          <p:cNvPr id="16" name="Text Box 2"/>
          <p:cNvSpPr txBox="1">
            <a:spLocks noChangeArrowheads="1"/>
          </p:cNvSpPr>
          <p:nvPr/>
        </p:nvSpPr>
        <p:spPr bwMode="auto">
          <a:xfrm>
            <a:off x="1758088" y="4604971"/>
            <a:ext cx="1666083" cy="905114"/>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400" b="1" dirty="0">
                <a:effectLst/>
                <a:latin typeface="Calibri"/>
                <a:ea typeface="Times New Roman"/>
                <a:cs typeface="Times New Roman"/>
              </a:rPr>
              <a:t>Stage of learning</a:t>
            </a:r>
          </a:p>
        </p:txBody>
      </p:sp>
      <p:sp>
        <p:nvSpPr>
          <p:cNvPr id="17" name="Text Box 2"/>
          <p:cNvSpPr txBox="1">
            <a:spLocks noChangeArrowheads="1"/>
          </p:cNvSpPr>
          <p:nvPr/>
        </p:nvSpPr>
        <p:spPr bwMode="auto">
          <a:xfrm>
            <a:off x="5282836" y="4604971"/>
            <a:ext cx="1480744" cy="774602"/>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400" b="1" dirty="0">
                <a:effectLst/>
                <a:latin typeface="Calibri"/>
                <a:ea typeface="Times New Roman"/>
                <a:cs typeface="Times New Roman"/>
              </a:rPr>
              <a:t>Play Drive</a:t>
            </a:r>
          </a:p>
        </p:txBody>
      </p:sp>
      <p:sp>
        <p:nvSpPr>
          <p:cNvPr id="18" name="Oval 17"/>
          <p:cNvSpPr>
            <a:spLocks noChangeArrowheads="1"/>
          </p:cNvSpPr>
          <p:nvPr/>
        </p:nvSpPr>
        <p:spPr bwMode="auto">
          <a:xfrm>
            <a:off x="3274663" y="4680397"/>
            <a:ext cx="2147177" cy="1845823"/>
          </a:xfrm>
          <a:prstGeom prst="ellipse">
            <a:avLst/>
          </a:prstGeom>
          <a:solidFill>
            <a:schemeClr val="accent1">
              <a:lumMod val="20000"/>
              <a:lumOff val="80000"/>
            </a:schemeClr>
          </a:solidFill>
          <a:ln w="25400">
            <a:solidFill>
              <a:srgbClr val="243F60"/>
            </a:solidFill>
            <a:round/>
            <a:headEnd/>
            <a:tailEnd/>
          </a:ln>
          <a:extLst/>
        </p:spPr>
        <p:txBody>
          <a:bodyPr rot="0" vert="horz" wrap="square" lIns="91440" tIns="45720" rIns="91440" bIns="45720" anchor="ctr" anchorCtr="0" upright="1">
            <a:noAutofit/>
          </a:bodyPr>
          <a:lstStyle/>
          <a:p>
            <a:endParaRPr lang="en-GB"/>
          </a:p>
        </p:txBody>
      </p:sp>
      <p:sp>
        <p:nvSpPr>
          <p:cNvPr id="19" name="Text Box 2"/>
          <p:cNvSpPr txBox="1">
            <a:spLocks noChangeArrowheads="1"/>
          </p:cNvSpPr>
          <p:nvPr/>
        </p:nvSpPr>
        <p:spPr bwMode="auto">
          <a:xfrm>
            <a:off x="3642385" y="5207533"/>
            <a:ext cx="1480744" cy="922911"/>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1000"/>
              </a:spcAft>
            </a:pPr>
            <a:r>
              <a:rPr lang="en-GB" sz="2400" b="1" dirty="0">
                <a:effectLst/>
                <a:latin typeface="Calibri"/>
                <a:ea typeface="Times New Roman"/>
                <a:cs typeface="Times New Roman"/>
              </a:rPr>
              <a:t>External Variables</a:t>
            </a:r>
          </a:p>
        </p:txBody>
      </p:sp>
      <p:sp>
        <p:nvSpPr>
          <p:cNvPr id="12" name="Oval 11"/>
          <p:cNvSpPr>
            <a:spLocks noChangeArrowheads="1"/>
          </p:cNvSpPr>
          <p:nvPr/>
        </p:nvSpPr>
        <p:spPr bwMode="auto">
          <a:xfrm>
            <a:off x="3197767" y="3361710"/>
            <a:ext cx="2147177" cy="1845823"/>
          </a:xfrm>
          <a:prstGeom prst="ellipse">
            <a:avLst/>
          </a:prstGeom>
          <a:solidFill>
            <a:schemeClr val="accent1"/>
          </a:solidFill>
          <a:ln w="25400">
            <a:solidFill>
              <a:srgbClr val="243F60"/>
            </a:solidFill>
            <a:round/>
            <a:headEnd/>
            <a:tailEnd/>
          </a:ln>
          <a:extLst/>
        </p:spPr>
        <p:txBody>
          <a:bodyPr rot="0" vert="horz" wrap="square" lIns="91440" tIns="45720" rIns="91440" bIns="45720" anchor="ctr" anchorCtr="0" upright="1">
            <a:noAutofit/>
          </a:bodyPr>
          <a:lstStyle/>
          <a:p>
            <a:endParaRPr lang="en-GB"/>
          </a:p>
        </p:txBody>
      </p:sp>
      <p:sp>
        <p:nvSpPr>
          <p:cNvPr id="13" name="Text Box 2"/>
          <p:cNvSpPr txBox="1">
            <a:spLocks noChangeArrowheads="1"/>
          </p:cNvSpPr>
          <p:nvPr/>
        </p:nvSpPr>
        <p:spPr bwMode="auto">
          <a:xfrm>
            <a:off x="3465758" y="3664262"/>
            <a:ext cx="1611194" cy="774602"/>
          </a:xfrm>
          <a:prstGeom prst="rect">
            <a:avLst/>
          </a:prstGeom>
          <a:noFill/>
          <a:ln w="9525">
            <a:noFill/>
            <a:miter lim="800000"/>
            <a:headEnd/>
            <a:tailEnd/>
          </a:ln>
        </p:spPr>
        <p:txBody>
          <a:bodyPr rot="0" vert="horz" wrap="square" lIns="91440" tIns="45720" rIns="91440" bIns="45720" anchor="t" anchorCtr="0">
            <a:noAutofit/>
          </a:bodyPr>
          <a:lstStyle/>
          <a:p>
            <a:pPr algn="ctr">
              <a:lnSpc>
                <a:spcPct val="115000"/>
              </a:lnSpc>
              <a:spcAft>
                <a:spcPts val="0"/>
              </a:spcAft>
            </a:pPr>
            <a:r>
              <a:rPr lang="en-GB" sz="2800" b="1" u="sng" dirty="0">
                <a:effectLst/>
                <a:latin typeface="Calibri"/>
                <a:ea typeface="Times New Roman"/>
                <a:cs typeface="Times New Roman"/>
              </a:rPr>
              <a:t>Play </a:t>
            </a:r>
          </a:p>
          <a:p>
            <a:pPr algn="ctr">
              <a:lnSpc>
                <a:spcPct val="115000"/>
              </a:lnSpc>
              <a:spcAft>
                <a:spcPts val="0"/>
              </a:spcAft>
            </a:pPr>
            <a:r>
              <a:rPr lang="en-GB" sz="2800" b="1" u="sng" dirty="0">
                <a:effectLst/>
                <a:latin typeface="Calibri"/>
                <a:ea typeface="Times New Roman"/>
                <a:cs typeface="Times New Roman"/>
              </a:rPr>
              <a:t>Paradigm</a:t>
            </a:r>
          </a:p>
          <a:p>
            <a:pPr>
              <a:lnSpc>
                <a:spcPct val="115000"/>
              </a:lnSpc>
              <a:spcAft>
                <a:spcPts val="1000"/>
              </a:spcAft>
            </a:pPr>
            <a:r>
              <a:rPr lang="en-GB" sz="1100" dirty="0">
                <a:effectLst/>
                <a:latin typeface="Calibri"/>
                <a:ea typeface="Times New Roman"/>
                <a:cs typeface="Times New Roman"/>
              </a:rPr>
              <a:t> </a:t>
            </a:r>
          </a:p>
        </p:txBody>
      </p:sp>
    </p:spTree>
    <p:extLst>
      <p:ext uri="{BB962C8B-B14F-4D97-AF65-F5344CB8AC3E}">
        <p14:creationId xmlns:p14="http://schemas.microsoft.com/office/powerpoint/2010/main" val="94341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Towards creating a level playing field</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The philosophy behind the `play through sport’ concept is working </a:t>
            </a:r>
            <a:r>
              <a:rPr lang="en-GB" dirty="0"/>
              <a:t>towards the creation of a process that is likely to result in a free and liberating </a:t>
            </a:r>
            <a:r>
              <a:rPr lang="en-GB" dirty="0" smtClean="0"/>
              <a:t>place to be, </a:t>
            </a:r>
            <a:r>
              <a:rPr lang="en-GB" dirty="0"/>
              <a:t>that is playful in its approach but serious in its intent, towards the desirability of a just life and a just society</a:t>
            </a:r>
            <a:r>
              <a:rPr lang="en-GB" dirty="0" smtClean="0"/>
              <a:t>.</a:t>
            </a:r>
          </a:p>
          <a:p>
            <a:r>
              <a:rPr lang="en-GB" dirty="0" smtClean="0"/>
              <a:t>An approach that is manifest </a:t>
            </a:r>
            <a:r>
              <a:rPr lang="en-GB" dirty="0"/>
              <a:t>in the conflict between tyrannical force and philosophical persuasion, sophistry and philosophy, and between private advantage and the public good</a:t>
            </a:r>
            <a:r>
              <a:rPr lang="en-GB" dirty="0" smtClean="0"/>
              <a:t>.</a:t>
            </a:r>
          </a:p>
          <a:p>
            <a:r>
              <a:rPr lang="en-GB" dirty="0" smtClean="0"/>
              <a:t>The playground is set within a </a:t>
            </a:r>
            <a:r>
              <a:rPr lang="en-GB" dirty="0"/>
              <a:t>world of shadows, and public opinion, a world of "getting and spending" </a:t>
            </a:r>
            <a:r>
              <a:rPr lang="en-GB" dirty="0" smtClean="0"/>
              <a:t>of needless waste and contrasting social poverty.</a:t>
            </a:r>
          </a:p>
          <a:p>
            <a:r>
              <a:rPr lang="en-GB" dirty="0"/>
              <a:t>We see that </a:t>
            </a:r>
            <a:r>
              <a:rPr lang="en-GB" dirty="0" smtClean="0"/>
              <a:t>this </a:t>
            </a:r>
            <a:r>
              <a:rPr lang="en-GB" dirty="0"/>
              <a:t>designation "best" applies primarily </a:t>
            </a:r>
            <a:r>
              <a:rPr lang="en-GB" dirty="0" smtClean="0"/>
              <a:t>to </a:t>
            </a:r>
            <a:r>
              <a:rPr lang="en-GB" dirty="0"/>
              <a:t>those whose character and actions are marked by excellence and </a:t>
            </a:r>
            <a:r>
              <a:rPr lang="en-GB" dirty="0" smtClean="0"/>
              <a:t> achievement and less so to those reliant on their status through birth and circumstance. </a:t>
            </a:r>
            <a:endParaRPr lang="en-GB" dirty="0"/>
          </a:p>
          <a:p>
            <a:endParaRPr lang="en-GB" dirty="0" smtClean="0"/>
          </a:p>
        </p:txBody>
      </p:sp>
    </p:spTree>
    <p:extLst>
      <p:ext uri="{BB962C8B-B14F-4D97-AF65-F5344CB8AC3E}">
        <p14:creationId xmlns:p14="http://schemas.microsoft.com/office/powerpoint/2010/main" val="28623749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708974195"/>
              </p:ext>
            </p:extLst>
          </p:nvPr>
        </p:nvGraphicFramePr>
        <p:xfrm>
          <a:off x="251520" y="2780928"/>
          <a:ext cx="8712968" cy="3600400"/>
        </p:xfrm>
        <a:graphic>
          <a:graphicData uri="http://schemas.openxmlformats.org/drawingml/2006/table">
            <a:tbl>
              <a:tblPr firstRow="1" firstCol="1" bandRow="1">
                <a:tableStyleId>{5C22544A-7EE6-4342-B048-85BDC9FD1C3A}</a:tableStyleId>
              </a:tblPr>
              <a:tblGrid>
                <a:gridCol w="8712968"/>
              </a:tblGrid>
              <a:tr h="432048">
                <a:tc>
                  <a:txBody>
                    <a:bodyPr/>
                    <a:lstStyle/>
                    <a:p>
                      <a:pPr marL="0" lvl="0" indent="0">
                        <a:lnSpc>
                          <a:spcPct val="115000"/>
                        </a:lnSpc>
                        <a:spcAft>
                          <a:spcPts val="0"/>
                        </a:spcAft>
                        <a:buFont typeface="+mj-lt"/>
                        <a:buNone/>
                      </a:pPr>
                      <a:r>
                        <a:rPr lang="en-GB" sz="1600" dirty="0">
                          <a:effectLst/>
                        </a:rPr>
                        <a:t>The Joker – humour, likes to make people laugh, mischievous, play tricks.</a:t>
                      </a:r>
                      <a:endParaRPr lang="en-GB" sz="1600" dirty="0">
                        <a:effectLst/>
                        <a:latin typeface="Times New Roman"/>
                        <a:ea typeface="Times New Roman"/>
                        <a:cs typeface="Times New Roman"/>
                      </a:endParaRPr>
                    </a:p>
                  </a:txBody>
                  <a:tcPr marL="68580" marR="68580" marT="0" marB="0" anchor="ctr"/>
                </a:tc>
              </a:tr>
              <a:tr h="432048">
                <a:tc>
                  <a:txBody>
                    <a:bodyPr/>
                    <a:lstStyle/>
                    <a:p>
                      <a:pPr marL="0" lvl="0" indent="0">
                        <a:lnSpc>
                          <a:spcPct val="115000"/>
                        </a:lnSpc>
                        <a:spcAft>
                          <a:spcPts val="0"/>
                        </a:spcAft>
                        <a:buFont typeface="+mj-lt"/>
                        <a:buNone/>
                      </a:pPr>
                      <a:r>
                        <a:rPr lang="en-GB" sz="1600" dirty="0">
                          <a:effectLst/>
                        </a:rPr>
                        <a:t>Physical activity – activity driven, skill mastery, outdoor activities, sporty.</a:t>
                      </a:r>
                      <a:endParaRPr lang="en-GB" sz="1600" dirty="0">
                        <a:effectLst/>
                        <a:latin typeface="Times New Roman"/>
                        <a:ea typeface="Times New Roman"/>
                        <a:cs typeface="Times New Roman"/>
                      </a:endParaRPr>
                    </a:p>
                  </a:txBody>
                  <a:tcPr marL="68580" marR="68580" marT="0" marB="0" anchor="ctr"/>
                </a:tc>
              </a:tr>
              <a:tr h="432048">
                <a:tc>
                  <a:txBody>
                    <a:bodyPr/>
                    <a:lstStyle/>
                    <a:p>
                      <a:pPr marL="0" lvl="0" indent="0">
                        <a:lnSpc>
                          <a:spcPct val="115000"/>
                        </a:lnSpc>
                        <a:spcAft>
                          <a:spcPts val="0"/>
                        </a:spcAft>
                        <a:buFont typeface="+mj-lt"/>
                        <a:buNone/>
                      </a:pPr>
                      <a:r>
                        <a:rPr lang="en-GB" sz="1600" dirty="0">
                          <a:effectLst/>
                        </a:rPr>
                        <a:t>Explorer – creative, innovative, can be physical or emotional, risk taker.</a:t>
                      </a:r>
                      <a:endParaRPr lang="en-GB" sz="1600" dirty="0">
                        <a:effectLst/>
                        <a:latin typeface="Times New Roman"/>
                        <a:ea typeface="Times New Roman"/>
                        <a:cs typeface="Times New Roman"/>
                      </a:endParaRPr>
                    </a:p>
                  </a:txBody>
                  <a:tcPr marL="68580" marR="68580" marT="0" marB="0" anchor="ctr"/>
                </a:tc>
              </a:tr>
              <a:tr h="504056">
                <a:tc>
                  <a:txBody>
                    <a:bodyPr/>
                    <a:lstStyle/>
                    <a:p>
                      <a:pPr marL="0" lvl="0" indent="0">
                        <a:lnSpc>
                          <a:spcPct val="115000"/>
                        </a:lnSpc>
                        <a:spcAft>
                          <a:spcPts val="0"/>
                        </a:spcAft>
                        <a:buFont typeface="+mj-lt"/>
                        <a:buNone/>
                      </a:pPr>
                      <a:r>
                        <a:rPr lang="en-GB" sz="1600" dirty="0">
                          <a:effectLst/>
                        </a:rPr>
                        <a:t>Competitive – play to win, keep scores, concentration, team, individual or mastery,</a:t>
                      </a:r>
                      <a:endParaRPr lang="en-GB" sz="1600" dirty="0">
                        <a:effectLst/>
                        <a:latin typeface="Times New Roman"/>
                        <a:ea typeface="Times New Roman"/>
                        <a:cs typeface="Times New Roman"/>
                      </a:endParaRPr>
                    </a:p>
                  </a:txBody>
                  <a:tcPr marL="68580" marR="68580" marT="0" marB="0" anchor="ctr"/>
                </a:tc>
              </a:tr>
              <a:tr h="462336">
                <a:tc>
                  <a:txBody>
                    <a:bodyPr/>
                    <a:lstStyle/>
                    <a:p>
                      <a:pPr marL="0" lvl="0" indent="0">
                        <a:lnSpc>
                          <a:spcPct val="115000"/>
                        </a:lnSpc>
                        <a:spcAft>
                          <a:spcPts val="0"/>
                        </a:spcAft>
                        <a:buFont typeface="+mj-lt"/>
                        <a:buNone/>
                      </a:pPr>
                      <a:r>
                        <a:rPr lang="en-GB" sz="1600" dirty="0">
                          <a:effectLst/>
                        </a:rPr>
                        <a:t>The director – plan, organise, delegate, strategic, control, power, leader.</a:t>
                      </a:r>
                      <a:endParaRPr lang="en-GB" sz="1600" dirty="0">
                        <a:effectLst/>
                        <a:latin typeface="Times New Roman"/>
                        <a:ea typeface="Times New Roman"/>
                        <a:cs typeface="Times New Roman"/>
                      </a:endParaRPr>
                    </a:p>
                  </a:txBody>
                  <a:tcPr marL="68580" marR="68580" marT="0" marB="0" anchor="ctr"/>
                </a:tc>
              </a:tr>
              <a:tr h="473768">
                <a:tc>
                  <a:txBody>
                    <a:bodyPr/>
                    <a:lstStyle/>
                    <a:p>
                      <a:pPr marL="0" lvl="0" indent="0">
                        <a:lnSpc>
                          <a:spcPct val="115000"/>
                        </a:lnSpc>
                        <a:spcAft>
                          <a:spcPts val="0"/>
                        </a:spcAft>
                        <a:buFont typeface="+mj-lt"/>
                        <a:buNone/>
                      </a:pPr>
                      <a:r>
                        <a:rPr lang="en-GB" sz="1600" dirty="0">
                          <a:effectLst/>
                        </a:rPr>
                        <a:t>The collector – to, collect, coins, numbers, stamps, antique, teapots</a:t>
                      </a:r>
                      <a:endParaRPr lang="en-GB" sz="1600" dirty="0">
                        <a:effectLst/>
                        <a:latin typeface="Times New Roman"/>
                        <a:ea typeface="Times New Roman"/>
                        <a:cs typeface="Times New Roman"/>
                      </a:endParaRPr>
                    </a:p>
                  </a:txBody>
                  <a:tcPr marL="68580" marR="68580" marT="0" marB="0" anchor="ctr"/>
                </a:tc>
              </a:tr>
              <a:tr h="432048">
                <a:tc>
                  <a:txBody>
                    <a:bodyPr/>
                    <a:lstStyle/>
                    <a:p>
                      <a:pPr marL="0" lvl="0" indent="0">
                        <a:lnSpc>
                          <a:spcPct val="115000"/>
                        </a:lnSpc>
                        <a:spcAft>
                          <a:spcPts val="0"/>
                        </a:spcAft>
                        <a:buFont typeface="+mj-lt"/>
                        <a:buNone/>
                      </a:pPr>
                      <a:r>
                        <a:rPr lang="en-GB" sz="1600" dirty="0">
                          <a:effectLst/>
                        </a:rPr>
                        <a:t>Artist/creator – making things, creative, designer, artistic, innovator.</a:t>
                      </a:r>
                      <a:endParaRPr lang="en-GB" sz="1600" dirty="0">
                        <a:effectLst/>
                        <a:latin typeface="Times New Roman"/>
                        <a:ea typeface="Times New Roman"/>
                        <a:cs typeface="Times New Roman"/>
                      </a:endParaRPr>
                    </a:p>
                  </a:txBody>
                  <a:tcPr marL="68580" marR="68580" marT="0" marB="0" anchor="ctr"/>
                </a:tc>
              </a:tr>
              <a:tr h="432048">
                <a:tc>
                  <a:txBody>
                    <a:bodyPr/>
                    <a:lstStyle/>
                    <a:p>
                      <a:pPr marL="0" lvl="0" indent="0">
                        <a:lnSpc>
                          <a:spcPct val="115000"/>
                        </a:lnSpc>
                        <a:spcAft>
                          <a:spcPts val="0"/>
                        </a:spcAft>
                        <a:buFont typeface="+mj-lt"/>
                        <a:buNone/>
                      </a:pPr>
                      <a:r>
                        <a:rPr lang="en-GB" sz="1600" dirty="0">
                          <a:effectLst/>
                        </a:rPr>
                        <a:t>Storyteller – imagination, creative, fantasy, make believe.</a:t>
                      </a:r>
                      <a:endParaRPr lang="en-GB" sz="1600" dirty="0">
                        <a:effectLst/>
                        <a:latin typeface="Times New Roman"/>
                        <a:ea typeface="Times New Roman"/>
                        <a:cs typeface="Times New Roman"/>
                      </a:endParaRPr>
                    </a:p>
                  </a:txBody>
                  <a:tcPr marL="68580" marR="68580" marT="0" marB="0" anchor="ctr"/>
                </a:tc>
              </a:tr>
            </a:tbl>
          </a:graphicData>
        </a:graphic>
      </p:graphicFrame>
      <p:sp>
        <p:nvSpPr>
          <p:cNvPr id="2" name="Title 1"/>
          <p:cNvSpPr>
            <a:spLocks noGrp="1"/>
          </p:cNvSpPr>
          <p:nvPr>
            <p:ph type="title"/>
          </p:nvPr>
        </p:nvSpPr>
        <p:spPr/>
        <p:txBody>
          <a:bodyPr/>
          <a:lstStyle/>
          <a:p>
            <a:pPr algn="ctr"/>
            <a:r>
              <a:rPr lang="en-GB" dirty="0" smtClean="0"/>
              <a:t>Characteristics of Play</a:t>
            </a:r>
            <a:endParaRPr lang="en-GB" dirty="0"/>
          </a:p>
        </p:txBody>
      </p:sp>
    </p:spTree>
    <p:extLst>
      <p:ext uri="{BB962C8B-B14F-4D97-AF65-F5344CB8AC3E}">
        <p14:creationId xmlns:p14="http://schemas.microsoft.com/office/powerpoint/2010/main" val="985954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45669230"/>
              </p:ext>
            </p:extLst>
          </p:nvPr>
        </p:nvGraphicFramePr>
        <p:xfrm>
          <a:off x="827584" y="1340768"/>
          <a:ext cx="7262365" cy="4581046"/>
        </p:xfrm>
        <a:graphic>
          <a:graphicData uri="http://schemas.openxmlformats.org/drawingml/2006/table">
            <a:tbl>
              <a:tblPr firstRow="1" firstCol="1" bandRow="1" bandCol="1">
                <a:tableStyleId>{5C22544A-7EE6-4342-B048-85BDC9FD1C3A}</a:tableStyleId>
              </a:tblPr>
              <a:tblGrid>
                <a:gridCol w="3876018"/>
                <a:gridCol w="1784125"/>
                <a:gridCol w="1602222"/>
              </a:tblGrid>
              <a:tr h="128817">
                <a:tc>
                  <a:txBody>
                    <a:bodyPr/>
                    <a:lstStyle/>
                    <a:p>
                      <a:pPr algn="ctr">
                        <a:lnSpc>
                          <a:spcPct val="115000"/>
                        </a:lnSpc>
                        <a:spcAft>
                          <a:spcPts val="0"/>
                        </a:spcAft>
                      </a:pPr>
                      <a:r>
                        <a:rPr lang="en-GB" sz="1400" dirty="0">
                          <a:effectLst/>
                        </a:rPr>
                        <a:t>Description of play property</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Mean score</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Total Score</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creates order</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3.6</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88</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is transformative</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4.2</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102</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is repetitive has a continuative desire</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4.8</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114</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is durable, flexible, adaptable</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4.8</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114</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is accessible</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4.8</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115</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is voluntary</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4.8</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115</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is free of structure</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4.7</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112</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is creative</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4.4</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105</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provides building blocks for new learning</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4.5</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108</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creates its own arena</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4.6</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111</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creates a diminished self-consciousness</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4.4</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105</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Play creates trust, and lasting friendships</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4.8</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114</a:t>
                      </a:r>
                      <a:endParaRPr lang="en-GB" sz="1400" dirty="0">
                        <a:effectLst/>
                        <a:latin typeface="Calibri"/>
                        <a:ea typeface="Times New Roman"/>
                        <a:cs typeface="Times New Roman"/>
                      </a:endParaRPr>
                    </a:p>
                  </a:txBody>
                  <a:tcPr marL="68580" marR="68580" marT="0" marB="0"/>
                </a:tc>
              </a:tr>
              <a:tr h="333514">
                <a:tc>
                  <a:txBody>
                    <a:bodyPr/>
                    <a:lstStyle/>
                    <a:p>
                      <a:pPr>
                        <a:lnSpc>
                          <a:spcPct val="115000"/>
                        </a:lnSpc>
                        <a:spcAft>
                          <a:spcPts val="0"/>
                        </a:spcAft>
                      </a:pPr>
                      <a:r>
                        <a:rPr lang="en-GB" sz="1400" dirty="0">
                          <a:effectLst/>
                        </a:rPr>
                        <a:t>Sample:       N = 24</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400" dirty="0">
                          <a:effectLst/>
                        </a:rPr>
                        <a:t>4.5</a:t>
                      </a:r>
                      <a:endParaRPr lang="en-GB" sz="1400" dirty="0">
                        <a:effectLst/>
                        <a:latin typeface="Calibri"/>
                        <a:ea typeface="Times New Roman"/>
                        <a:cs typeface="Times New Roman"/>
                      </a:endParaRPr>
                    </a:p>
                  </a:txBody>
                  <a:tcPr marL="68580" marR="68580" marT="0" marB="0"/>
                </a:tc>
                <a:tc>
                  <a:txBody>
                    <a:bodyPr/>
                    <a:lstStyle/>
                    <a:p>
                      <a:pPr algn="ctr">
                        <a:lnSpc>
                          <a:spcPct val="115000"/>
                        </a:lnSpc>
                        <a:spcAft>
                          <a:spcPts val="0"/>
                        </a:spcAft>
                      </a:pPr>
                      <a:r>
                        <a:rPr lang="en-GB" sz="1100" dirty="0">
                          <a:effectLst/>
                        </a:rPr>
                        <a:t> </a:t>
                      </a:r>
                      <a:endParaRPr lang="en-GB" sz="11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15736681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64202389"/>
              </p:ext>
            </p:extLst>
          </p:nvPr>
        </p:nvGraphicFramePr>
        <p:xfrm>
          <a:off x="899592" y="188640"/>
          <a:ext cx="7409121" cy="6706831"/>
        </p:xfrm>
        <a:graphic>
          <a:graphicData uri="http://schemas.openxmlformats.org/drawingml/2006/table">
            <a:tbl>
              <a:tblPr firstRow="1" firstCol="1" bandRow="1">
                <a:tableStyleId>{5C22544A-7EE6-4342-B048-85BDC9FD1C3A}</a:tableStyleId>
              </a:tblPr>
              <a:tblGrid>
                <a:gridCol w="1450237"/>
                <a:gridCol w="2045887"/>
                <a:gridCol w="2060316"/>
                <a:gridCol w="1852681"/>
              </a:tblGrid>
              <a:tr h="89129">
                <a:tc>
                  <a:txBody>
                    <a:bodyPr/>
                    <a:lstStyle/>
                    <a:p>
                      <a:pPr>
                        <a:lnSpc>
                          <a:spcPct val="115000"/>
                        </a:lnSpc>
                        <a:spcAft>
                          <a:spcPts val="0"/>
                        </a:spcAft>
                      </a:pPr>
                      <a:r>
                        <a:rPr lang="en-GB" sz="400" dirty="0">
                          <a:effectLst/>
                        </a:rPr>
                        <a:t>Stage of life cycle</a:t>
                      </a:r>
                      <a:endParaRPr lang="en-GB" sz="500" dirty="0">
                        <a:effectLst/>
                        <a:latin typeface="Calibri"/>
                        <a:ea typeface="Calibri"/>
                        <a:cs typeface="Times New Roman"/>
                      </a:endParaRPr>
                    </a:p>
                  </a:txBody>
                  <a:tcPr marL="31796" marR="31796" marT="0" marB="0"/>
                </a:tc>
                <a:tc>
                  <a:txBody>
                    <a:bodyPr/>
                    <a:lstStyle/>
                    <a:p>
                      <a:pPr algn="ctr">
                        <a:lnSpc>
                          <a:spcPct val="115000"/>
                        </a:lnSpc>
                        <a:spcAft>
                          <a:spcPts val="0"/>
                        </a:spcAft>
                      </a:pPr>
                      <a:r>
                        <a:rPr lang="en-GB" sz="400">
                          <a:effectLst/>
                        </a:rPr>
                        <a:t>Broad description</a:t>
                      </a:r>
                      <a:endParaRPr lang="en-GB" sz="500">
                        <a:effectLst/>
                        <a:latin typeface="Calibri"/>
                        <a:ea typeface="Calibri"/>
                        <a:cs typeface="Times New Roman"/>
                      </a:endParaRPr>
                    </a:p>
                  </a:txBody>
                  <a:tcPr marL="31796" marR="31796" marT="0" marB="0"/>
                </a:tc>
                <a:tc>
                  <a:txBody>
                    <a:bodyPr/>
                    <a:lstStyle/>
                    <a:p>
                      <a:pPr algn="ctr">
                        <a:lnSpc>
                          <a:spcPct val="115000"/>
                        </a:lnSpc>
                        <a:spcAft>
                          <a:spcPts val="0"/>
                        </a:spcAft>
                      </a:pPr>
                      <a:r>
                        <a:rPr lang="en-GB" sz="400">
                          <a:effectLst/>
                        </a:rPr>
                        <a:t>Play Activity</a:t>
                      </a:r>
                      <a:endParaRPr lang="en-GB" sz="500">
                        <a:effectLst/>
                        <a:latin typeface="Calibri"/>
                        <a:ea typeface="Calibri"/>
                        <a:cs typeface="Times New Roman"/>
                      </a:endParaRPr>
                    </a:p>
                  </a:txBody>
                  <a:tcPr marL="31796" marR="31796" marT="0" marB="0"/>
                </a:tc>
                <a:tc>
                  <a:txBody>
                    <a:bodyPr/>
                    <a:lstStyle/>
                    <a:p>
                      <a:pPr algn="ctr">
                        <a:lnSpc>
                          <a:spcPct val="115000"/>
                        </a:lnSpc>
                        <a:spcAft>
                          <a:spcPts val="0"/>
                        </a:spcAft>
                      </a:pPr>
                      <a:r>
                        <a:rPr lang="en-GB" sz="400">
                          <a:effectLst/>
                        </a:rPr>
                        <a:t>Play through sport</a:t>
                      </a:r>
                      <a:endParaRPr lang="en-GB" sz="500">
                        <a:effectLst/>
                        <a:latin typeface="Calibri"/>
                        <a:ea typeface="Calibri"/>
                        <a:cs typeface="Times New Roman"/>
                      </a:endParaRPr>
                    </a:p>
                  </a:txBody>
                  <a:tcPr marL="31796" marR="31796" marT="0" marB="0"/>
                </a:tc>
              </a:tr>
              <a:tr h="532649">
                <a:tc>
                  <a:txBody>
                    <a:bodyPr/>
                    <a:lstStyle/>
                    <a:p>
                      <a:pPr algn="ctr">
                        <a:lnSpc>
                          <a:spcPct val="115000"/>
                        </a:lnSpc>
                        <a:spcAft>
                          <a:spcPts val="0"/>
                        </a:spcAft>
                      </a:pPr>
                      <a:r>
                        <a:rPr lang="en-GB" sz="1000" dirty="0">
                          <a:effectLst/>
                        </a:rPr>
                        <a:t>Stage 1</a:t>
                      </a:r>
                    </a:p>
                    <a:p>
                      <a:pPr algn="ctr">
                        <a:lnSpc>
                          <a:spcPct val="115000"/>
                        </a:lnSpc>
                        <a:spcAft>
                          <a:spcPts val="0"/>
                        </a:spcAft>
                      </a:pPr>
                      <a:r>
                        <a:rPr lang="en-GB" sz="1000" dirty="0">
                          <a:effectLst/>
                        </a:rPr>
                        <a:t>Pre –</a:t>
                      </a:r>
                      <a:r>
                        <a:rPr lang="en-GB" sz="1000" dirty="0" smtClean="0">
                          <a:effectLst/>
                        </a:rPr>
                        <a:t>school, </a:t>
                      </a:r>
                      <a:r>
                        <a:rPr lang="en-GB" sz="1000" dirty="0">
                          <a:effectLst/>
                        </a:rPr>
                        <a:t>nursery school</a:t>
                      </a:r>
                      <a:endParaRPr lang="en-GB" sz="10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Play dominated</a:t>
                      </a:r>
                      <a:endParaRPr lang="en-GB" sz="80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Play dominated</a:t>
                      </a:r>
                      <a:endParaRPr lang="en-GB" sz="80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Object dominated – use of a ball, shapes, building blocks to play with</a:t>
                      </a:r>
                      <a:endParaRPr lang="en-GB" sz="800">
                        <a:effectLst/>
                        <a:latin typeface="Calibri"/>
                        <a:ea typeface="Calibri"/>
                        <a:cs typeface="Times New Roman"/>
                      </a:endParaRPr>
                    </a:p>
                  </a:txBody>
                  <a:tcPr marL="31796" marR="31796" marT="0" marB="0"/>
                </a:tc>
              </a:tr>
              <a:tr h="571034">
                <a:tc>
                  <a:txBody>
                    <a:bodyPr/>
                    <a:lstStyle/>
                    <a:p>
                      <a:pPr algn="ctr">
                        <a:lnSpc>
                          <a:spcPct val="115000"/>
                        </a:lnSpc>
                        <a:spcAft>
                          <a:spcPts val="0"/>
                        </a:spcAft>
                      </a:pPr>
                      <a:r>
                        <a:rPr lang="en-GB" sz="1000" dirty="0">
                          <a:effectLst/>
                        </a:rPr>
                        <a:t>Stage 2</a:t>
                      </a:r>
                    </a:p>
                    <a:p>
                      <a:pPr algn="ctr">
                        <a:lnSpc>
                          <a:spcPct val="115000"/>
                        </a:lnSpc>
                        <a:spcAft>
                          <a:spcPts val="0"/>
                        </a:spcAft>
                      </a:pPr>
                      <a:r>
                        <a:rPr lang="en-GB" sz="1000" dirty="0">
                          <a:effectLst/>
                        </a:rPr>
                        <a:t>Primary school age child</a:t>
                      </a:r>
                      <a:endParaRPr lang="en-GB" sz="10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 </a:t>
                      </a:r>
                      <a:endParaRPr lang="en-GB" sz="80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Fundamentals, skills learnt, role play, movement to music, walk, run, swim, link to  chase, hop scotch, ball against the wall, catch, throwing.</a:t>
                      </a:r>
                      <a:endParaRPr lang="en-GB" sz="80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Earn badges for mastery of skill.</a:t>
                      </a:r>
                    </a:p>
                    <a:p>
                      <a:pPr>
                        <a:lnSpc>
                          <a:spcPct val="115000"/>
                        </a:lnSpc>
                        <a:spcAft>
                          <a:spcPts val="0"/>
                        </a:spcAft>
                      </a:pPr>
                      <a:r>
                        <a:rPr lang="en-GB" sz="800">
                          <a:effectLst/>
                        </a:rPr>
                        <a:t>Simple, fun modified games.</a:t>
                      </a:r>
                    </a:p>
                    <a:p>
                      <a:pPr>
                        <a:lnSpc>
                          <a:spcPct val="115000"/>
                        </a:lnSpc>
                        <a:spcAft>
                          <a:spcPts val="0"/>
                        </a:spcAft>
                      </a:pPr>
                      <a:r>
                        <a:rPr lang="en-GB" sz="800">
                          <a:effectLst/>
                        </a:rPr>
                        <a:t>Introduction to  coaching</a:t>
                      </a:r>
                      <a:endParaRPr lang="en-GB" sz="800">
                        <a:effectLst/>
                        <a:latin typeface="Calibri"/>
                        <a:ea typeface="Calibri"/>
                        <a:cs typeface="Times New Roman"/>
                      </a:endParaRPr>
                    </a:p>
                  </a:txBody>
                  <a:tcPr marL="31796" marR="31796" marT="0" marB="0"/>
                </a:tc>
              </a:tr>
              <a:tr h="1075928">
                <a:tc>
                  <a:txBody>
                    <a:bodyPr/>
                    <a:lstStyle/>
                    <a:p>
                      <a:pPr algn="ctr">
                        <a:lnSpc>
                          <a:spcPct val="115000"/>
                        </a:lnSpc>
                        <a:spcAft>
                          <a:spcPts val="0"/>
                        </a:spcAft>
                      </a:pPr>
                      <a:r>
                        <a:rPr lang="en-GB" sz="1000" dirty="0">
                          <a:effectLst/>
                        </a:rPr>
                        <a:t>Stage 3</a:t>
                      </a:r>
                    </a:p>
                    <a:p>
                      <a:pPr algn="ctr">
                        <a:lnSpc>
                          <a:spcPct val="115000"/>
                        </a:lnSpc>
                        <a:spcAft>
                          <a:spcPts val="0"/>
                        </a:spcAft>
                      </a:pPr>
                      <a:r>
                        <a:rPr lang="en-GB" sz="1000" dirty="0">
                          <a:effectLst/>
                        </a:rPr>
                        <a:t> </a:t>
                      </a:r>
                    </a:p>
                    <a:p>
                      <a:pPr algn="ctr">
                        <a:lnSpc>
                          <a:spcPct val="115000"/>
                        </a:lnSpc>
                        <a:spcAft>
                          <a:spcPts val="0"/>
                        </a:spcAft>
                      </a:pPr>
                      <a:r>
                        <a:rPr lang="en-GB" sz="1000" dirty="0">
                          <a:effectLst/>
                        </a:rPr>
                        <a:t>Early secondary school age child</a:t>
                      </a:r>
                    </a:p>
                    <a:p>
                      <a:pPr algn="ctr">
                        <a:lnSpc>
                          <a:spcPct val="115000"/>
                        </a:lnSpc>
                        <a:spcAft>
                          <a:spcPts val="0"/>
                        </a:spcAft>
                      </a:pPr>
                      <a:r>
                        <a:rPr lang="en-GB" sz="1000" dirty="0">
                          <a:effectLst/>
                        </a:rPr>
                        <a:t> </a:t>
                      </a:r>
                    </a:p>
                    <a:p>
                      <a:pPr algn="ctr">
                        <a:lnSpc>
                          <a:spcPct val="115000"/>
                        </a:lnSpc>
                        <a:spcAft>
                          <a:spcPts val="0"/>
                        </a:spcAft>
                      </a:pPr>
                      <a:r>
                        <a:rPr lang="en-GB" sz="1000" dirty="0">
                          <a:effectLst/>
                        </a:rPr>
                        <a:t> </a:t>
                      </a:r>
                      <a:endParaRPr lang="en-GB" sz="10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 </a:t>
                      </a:r>
                      <a:endParaRPr lang="en-GB" sz="80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Introduce to games, competition, tactics, rules</a:t>
                      </a:r>
                      <a:endParaRPr lang="en-GB" sz="80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After school clubs, emphasis on fun and enjoyment.</a:t>
                      </a:r>
                    </a:p>
                    <a:p>
                      <a:pPr>
                        <a:lnSpc>
                          <a:spcPct val="115000"/>
                        </a:lnSpc>
                        <a:spcAft>
                          <a:spcPts val="0"/>
                        </a:spcAft>
                      </a:pPr>
                      <a:r>
                        <a:rPr lang="en-GB" sz="800">
                          <a:effectLst/>
                        </a:rPr>
                        <a:t>Social interaction. </a:t>
                      </a:r>
                    </a:p>
                    <a:p>
                      <a:pPr>
                        <a:lnSpc>
                          <a:spcPct val="115000"/>
                        </a:lnSpc>
                        <a:spcAft>
                          <a:spcPts val="0"/>
                        </a:spcAft>
                      </a:pPr>
                      <a:r>
                        <a:rPr lang="en-GB" sz="800">
                          <a:effectLst/>
                        </a:rPr>
                        <a:t>Small sided games, skills learn rules, tactics</a:t>
                      </a:r>
                      <a:endParaRPr lang="en-GB" sz="800">
                        <a:effectLst/>
                        <a:latin typeface="Calibri"/>
                        <a:ea typeface="Calibri"/>
                        <a:cs typeface="Times New Roman"/>
                      </a:endParaRPr>
                    </a:p>
                  </a:txBody>
                  <a:tcPr marL="31796" marR="31796" marT="0" marB="0"/>
                </a:tc>
              </a:tr>
              <a:tr h="571034">
                <a:tc>
                  <a:txBody>
                    <a:bodyPr/>
                    <a:lstStyle/>
                    <a:p>
                      <a:pPr algn="ctr">
                        <a:lnSpc>
                          <a:spcPct val="115000"/>
                        </a:lnSpc>
                        <a:spcAft>
                          <a:spcPts val="0"/>
                        </a:spcAft>
                      </a:pPr>
                      <a:r>
                        <a:rPr lang="en-GB" sz="1000" dirty="0">
                          <a:effectLst/>
                        </a:rPr>
                        <a:t>Stage 4</a:t>
                      </a:r>
                    </a:p>
                    <a:p>
                      <a:pPr algn="ctr">
                        <a:lnSpc>
                          <a:spcPct val="115000"/>
                        </a:lnSpc>
                        <a:spcAft>
                          <a:spcPts val="0"/>
                        </a:spcAft>
                      </a:pPr>
                      <a:r>
                        <a:rPr lang="en-GB" sz="1000" dirty="0">
                          <a:effectLst/>
                        </a:rPr>
                        <a:t>Adolescence</a:t>
                      </a:r>
                    </a:p>
                    <a:p>
                      <a:pPr algn="ctr">
                        <a:lnSpc>
                          <a:spcPct val="115000"/>
                        </a:lnSpc>
                        <a:spcAft>
                          <a:spcPts val="0"/>
                        </a:spcAft>
                      </a:pPr>
                      <a:r>
                        <a:rPr lang="en-GB" sz="1000" dirty="0">
                          <a:effectLst/>
                        </a:rPr>
                        <a:t>(Secondary school age)</a:t>
                      </a:r>
                      <a:endParaRPr lang="en-GB" sz="10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Emergent personal identity .    Tendency to fight against authority.  </a:t>
                      </a:r>
                    </a:p>
                    <a:p>
                      <a:pPr>
                        <a:lnSpc>
                          <a:spcPct val="115000"/>
                        </a:lnSpc>
                        <a:spcAft>
                          <a:spcPts val="0"/>
                        </a:spcAft>
                      </a:pPr>
                      <a:r>
                        <a:rPr lang="en-GB" sz="800">
                          <a:effectLst/>
                        </a:rPr>
                        <a:t>Exploration experimentation, physical, mental and emotional stimulation.</a:t>
                      </a:r>
                      <a:endParaRPr lang="en-GB" sz="80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Provide `friendly’ informal competitive opportunities.</a:t>
                      </a:r>
                    </a:p>
                    <a:p>
                      <a:pPr>
                        <a:lnSpc>
                          <a:spcPct val="115000"/>
                        </a:lnSpc>
                        <a:spcAft>
                          <a:spcPts val="0"/>
                        </a:spcAft>
                      </a:pPr>
                      <a:r>
                        <a:rPr lang="en-GB" sz="800">
                          <a:effectLst/>
                        </a:rPr>
                        <a:t>Format, rules similar to adult form of the sport.</a:t>
                      </a:r>
                    </a:p>
                    <a:p>
                      <a:pPr>
                        <a:lnSpc>
                          <a:spcPct val="115000"/>
                        </a:lnSpc>
                        <a:spcAft>
                          <a:spcPts val="0"/>
                        </a:spcAft>
                      </a:pPr>
                      <a:r>
                        <a:rPr lang="en-GB" sz="800">
                          <a:effectLst/>
                        </a:rPr>
                        <a:t>Emphasis on learning the game.</a:t>
                      </a:r>
                      <a:endParaRPr lang="en-GB" sz="80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Performance improves competition increases. Greater emphasis on school club links, coaching and fitness</a:t>
                      </a:r>
                      <a:endParaRPr lang="en-GB" sz="800">
                        <a:effectLst/>
                        <a:latin typeface="Calibri"/>
                        <a:ea typeface="Calibri"/>
                        <a:cs typeface="Times New Roman"/>
                      </a:endParaRPr>
                    </a:p>
                  </a:txBody>
                  <a:tcPr marL="31796" marR="31796" marT="0" marB="0"/>
                </a:tc>
              </a:tr>
              <a:tr h="715908">
                <a:tc>
                  <a:txBody>
                    <a:bodyPr/>
                    <a:lstStyle/>
                    <a:p>
                      <a:pPr algn="ctr">
                        <a:lnSpc>
                          <a:spcPct val="115000"/>
                        </a:lnSpc>
                        <a:spcAft>
                          <a:spcPts val="0"/>
                        </a:spcAft>
                      </a:pPr>
                      <a:r>
                        <a:rPr lang="en-GB" sz="1000" dirty="0">
                          <a:effectLst/>
                        </a:rPr>
                        <a:t>Stage 5</a:t>
                      </a:r>
                    </a:p>
                    <a:p>
                      <a:pPr algn="ctr">
                        <a:lnSpc>
                          <a:spcPct val="115000"/>
                        </a:lnSpc>
                        <a:spcAft>
                          <a:spcPts val="0"/>
                        </a:spcAft>
                      </a:pPr>
                      <a:r>
                        <a:rPr lang="en-GB" sz="1000" dirty="0">
                          <a:effectLst/>
                        </a:rPr>
                        <a:t>Young </a:t>
                      </a:r>
                      <a:r>
                        <a:rPr lang="en-GB" sz="1000" dirty="0" smtClean="0">
                          <a:effectLst/>
                        </a:rPr>
                        <a:t>adult</a:t>
                      </a:r>
                      <a:endParaRPr lang="en-GB" sz="1000" dirty="0">
                        <a:effectLst/>
                      </a:endParaRPr>
                    </a:p>
                  </a:txBody>
                  <a:tcPr marL="31796" marR="31796" marT="0" marB="0"/>
                </a:tc>
                <a:tc>
                  <a:txBody>
                    <a:bodyPr/>
                    <a:lstStyle/>
                    <a:p>
                      <a:pPr>
                        <a:lnSpc>
                          <a:spcPct val="115000"/>
                        </a:lnSpc>
                        <a:spcAft>
                          <a:spcPts val="0"/>
                        </a:spcAft>
                      </a:pPr>
                      <a:r>
                        <a:rPr lang="en-GB" sz="800" dirty="0">
                          <a:effectLst/>
                        </a:rPr>
                        <a:t>Development of a social identity.</a:t>
                      </a:r>
                    </a:p>
                    <a:p>
                      <a:pPr>
                        <a:lnSpc>
                          <a:spcPct val="115000"/>
                        </a:lnSpc>
                        <a:spcAft>
                          <a:spcPts val="0"/>
                        </a:spcAft>
                      </a:pPr>
                      <a:r>
                        <a:rPr lang="en-GB" sz="800" dirty="0">
                          <a:effectLst/>
                        </a:rPr>
                        <a:t> </a:t>
                      </a:r>
                    </a:p>
                    <a:p>
                      <a:pPr>
                        <a:lnSpc>
                          <a:spcPct val="115000"/>
                        </a:lnSpc>
                        <a:spcAft>
                          <a:spcPts val="0"/>
                        </a:spcAft>
                      </a:pPr>
                      <a:r>
                        <a:rPr lang="en-GB" sz="800" dirty="0">
                          <a:effectLst/>
                        </a:rPr>
                        <a:t>More committed relationships.</a:t>
                      </a:r>
                    </a:p>
                    <a:p>
                      <a:pPr>
                        <a:lnSpc>
                          <a:spcPct val="115000"/>
                        </a:lnSpc>
                        <a:spcAft>
                          <a:spcPts val="0"/>
                        </a:spcAft>
                      </a:pPr>
                      <a:r>
                        <a:rPr lang="en-GB" sz="800" dirty="0">
                          <a:effectLst/>
                        </a:rPr>
                        <a:t> </a:t>
                      </a:r>
                    </a:p>
                    <a:p>
                      <a:pPr>
                        <a:lnSpc>
                          <a:spcPct val="115000"/>
                        </a:lnSpc>
                        <a:spcAft>
                          <a:spcPts val="0"/>
                        </a:spcAft>
                      </a:pPr>
                      <a:endParaRPr lang="en-GB" sz="8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 </a:t>
                      </a:r>
                    </a:p>
                    <a:p>
                      <a:pPr>
                        <a:lnSpc>
                          <a:spcPct val="115000"/>
                        </a:lnSpc>
                        <a:spcAft>
                          <a:spcPts val="0"/>
                        </a:spcAft>
                      </a:pPr>
                      <a:r>
                        <a:rPr lang="en-GB" sz="800">
                          <a:effectLst/>
                        </a:rPr>
                        <a:t> </a:t>
                      </a:r>
                      <a:endParaRPr lang="en-GB" sz="80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Optimum performance level, near peak. Competitive goals, peak, physical recreation starts for semi sporty types. Club participation levels grow</a:t>
                      </a:r>
                      <a:endParaRPr lang="en-GB" sz="800">
                        <a:effectLst/>
                        <a:latin typeface="Calibri"/>
                        <a:ea typeface="Calibri"/>
                        <a:cs typeface="Times New Roman"/>
                      </a:endParaRPr>
                    </a:p>
                  </a:txBody>
                  <a:tcPr marL="31796" marR="31796" marT="0" marB="0"/>
                </a:tc>
              </a:tr>
              <a:tr h="860782">
                <a:tc>
                  <a:txBody>
                    <a:bodyPr/>
                    <a:lstStyle/>
                    <a:p>
                      <a:pPr algn="ctr">
                        <a:lnSpc>
                          <a:spcPct val="115000"/>
                        </a:lnSpc>
                        <a:spcAft>
                          <a:spcPts val="0"/>
                        </a:spcAft>
                      </a:pPr>
                      <a:r>
                        <a:rPr lang="en-GB" sz="1000" dirty="0">
                          <a:effectLst/>
                        </a:rPr>
                        <a:t>Stage 6</a:t>
                      </a:r>
                    </a:p>
                    <a:p>
                      <a:pPr algn="ctr">
                        <a:lnSpc>
                          <a:spcPct val="115000"/>
                        </a:lnSpc>
                        <a:spcAft>
                          <a:spcPts val="0"/>
                        </a:spcAft>
                      </a:pPr>
                      <a:r>
                        <a:rPr lang="en-GB" sz="1000" dirty="0">
                          <a:effectLst/>
                        </a:rPr>
                        <a:t> </a:t>
                      </a:r>
                    </a:p>
                    <a:p>
                      <a:pPr algn="ctr">
                        <a:lnSpc>
                          <a:spcPct val="115000"/>
                        </a:lnSpc>
                        <a:spcAft>
                          <a:spcPts val="0"/>
                        </a:spcAft>
                      </a:pPr>
                      <a:r>
                        <a:rPr lang="en-GB" sz="1000" dirty="0">
                          <a:effectLst/>
                        </a:rPr>
                        <a:t>Early middle age</a:t>
                      </a:r>
                      <a:endParaRPr lang="en-GB" sz="10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800" dirty="0">
                          <a:effectLst/>
                        </a:rPr>
                        <a:t>Commitment to life investments of work and family</a:t>
                      </a:r>
                    </a:p>
                    <a:p>
                      <a:pPr>
                        <a:lnSpc>
                          <a:spcPct val="115000"/>
                        </a:lnSpc>
                        <a:spcAft>
                          <a:spcPts val="0"/>
                        </a:spcAft>
                      </a:pPr>
                      <a:r>
                        <a:rPr lang="en-GB" sz="800" dirty="0">
                          <a:effectLst/>
                        </a:rPr>
                        <a:t>Importance to productivity and performance</a:t>
                      </a:r>
                    </a:p>
                    <a:p>
                      <a:pPr>
                        <a:lnSpc>
                          <a:spcPct val="115000"/>
                        </a:lnSpc>
                        <a:spcAft>
                          <a:spcPts val="0"/>
                        </a:spcAft>
                      </a:pPr>
                      <a:r>
                        <a:rPr lang="en-GB" sz="800" dirty="0">
                          <a:effectLst/>
                        </a:rPr>
                        <a:t>Later tendency to question ideals, perhaps leading to disillusionment</a:t>
                      </a:r>
                    </a:p>
                    <a:p>
                      <a:pPr>
                        <a:lnSpc>
                          <a:spcPct val="115000"/>
                        </a:lnSpc>
                        <a:spcAft>
                          <a:spcPts val="0"/>
                        </a:spcAft>
                      </a:pPr>
                      <a:r>
                        <a:rPr lang="en-GB" sz="800" dirty="0">
                          <a:effectLst/>
                        </a:rPr>
                        <a:t> </a:t>
                      </a:r>
                      <a:endParaRPr lang="en-GB" sz="8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 </a:t>
                      </a:r>
                      <a:endParaRPr lang="en-GB" sz="80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Play through sport on a recreational and leisure basis dominate.</a:t>
                      </a:r>
                    </a:p>
                    <a:p>
                      <a:pPr>
                        <a:lnSpc>
                          <a:spcPct val="115000"/>
                        </a:lnSpc>
                        <a:spcAft>
                          <a:spcPts val="0"/>
                        </a:spcAft>
                      </a:pPr>
                      <a:r>
                        <a:rPr lang="en-GB" sz="800">
                          <a:effectLst/>
                        </a:rPr>
                        <a:t> </a:t>
                      </a:r>
                      <a:endParaRPr lang="en-GB" sz="800">
                        <a:effectLst/>
                        <a:latin typeface="Calibri"/>
                        <a:ea typeface="Calibri"/>
                        <a:cs typeface="Times New Roman"/>
                      </a:endParaRPr>
                    </a:p>
                  </a:txBody>
                  <a:tcPr marL="31796" marR="31796" marT="0" marB="0"/>
                </a:tc>
              </a:tr>
              <a:tr h="1005657">
                <a:tc>
                  <a:txBody>
                    <a:bodyPr/>
                    <a:lstStyle/>
                    <a:p>
                      <a:pPr>
                        <a:lnSpc>
                          <a:spcPct val="115000"/>
                        </a:lnSpc>
                        <a:spcAft>
                          <a:spcPts val="0"/>
                        </a:spcAft>
                      </a:pPr>
                      <a:r>
                        <a:rPr lang="en-GB" sz="1000" dirty="0">
                          <a:effectLst/>
                        </a:rPr>
                        <a:t>            Stage 7</a:t>
                      </a:r>
                    </a:p>
                    <a:p>
                      <a:pPr>
                        <a:lnSpc>
                          <a:spcPct val="115000"/>
                        </a:lnSpc>
                        <a:spcAft>
                          <a:spcPts val="0"/>
                        </a:spcAft>
                      </a:pPr>
                      <a:r>
                        <a:rPr lang="en-GB" sz="1000" dirty="0">
                          <a:effectLst/>
                        </a:rPr>
                        <a:t> </a:t>
                      </a:r>
                    </a:p>
                    <a:p>
                      <a:pPr algn="ctr">
                        <a:lnSpc>
                          <a:spcPct val="115000"/>
                        </a:lnSpc>
                        <a:spcAft>
                          <a:spcPts val="0"/>
                        </a:spcAft>
                      </a:pPr>
                      <a:r>
                        <a:rPr lang="en-GB" sz="1000" dirty="0">
                          <a:effectLst/>
                        </a:rPr>
                        <a:t>Late middle age</a:t>
                      </a:r>
                      <a:endParaRPr lang="en-GB" sz="10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800" dirty="0">
                          <a:effectLst/>
                        </a:rPr>
                        <a:t>Mid life re-evaluation</a:t>
                      </a:r>
                      <a:r>
                        <a:rPr lang="en-GB" sz="800" baseline="30000" dirty="0">
                          <a:effectLst/>
                        </a:rPr>
                        <a:t>3</a:t>
                      </a:r>
                      <a:endParaRPr lang="en-GB" sz="800" dirty="0">
                        <a:effectLst/>
                      </a:endParaRPr>
                    </a:p>
                    <a:p>
                      <a:pPr>
                        <a:lnSpc>
                          <a:spcPct val="115000"/>
                        </a:lnSpc>
                        <a:spcAft>
                          <a:spcPts val="0"/>
                        </a:spcAft>
                      </a:pPr>
                      <a:r>
                        <a:rPr lang="en-GB" sz="800" dirty="0">
                          <a:effectLst/>
                        </a:rPr>
                        <a:t>Liberation – new energy</a:t>
                      </a:r>
                    </a:p>
                    <a:p>
                      <a:pPr>
                        <a:lnSpc>
                          <a:spcPct val="115000"/>
                        </a:lnSpc>
                        <a:spcAft>
                          <a:spcPts val="0"/>
                        </a:spcAft>
                      </a:pPr>
                      <a:r>
                        <a:rPr lang="en-GB" sz="800" dirty="0">
                          <a:effectLst/>
                        </a:rPr>
                        <a:t>Summing up –self assessment – finding meaning to our lives</a:t>
                      </a:r>
                    </a:p>
                    <a:p>
                      <a:pPr>
                        <a:lnSpc>
                          <a:spcPct val="115000"/>
                        </a:lnSpc>
                        <a:spcAft>
                          <a:spcPts val="0"/>
                        </a:spcAft>
                      </a:pPr>
                      <a:r>
                        <a:rPr lang="en-GB" sz="800" dirty="0">
                          <a:effectLst/>
                        </a:rPr>
                        <a:t>Keepers of the culture – pass on to next generation</a:t>
                      </a:r>
                    </a:p>
                    <a:p>
                      <a:pPr>
                        <a:lnSpc>
                          <a:spcPct val="115000"/>
                        </a:lnSpc>
                        <a:spcAft>
                          <a:spcPts val="0"/>
                        </a:spcAft>
                      </a:pPr>
                      <a:endParaRPr lang="en-GB" sz="8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800">
                          <a:effectLst/>
                        </a:rPr>
                        <a:t> </a:t>
                      </a:r>
                      <a:endParaRPr lang="en-GB" sz="800">
                        <a:effectLst/>
                        <a:latin typeface="Calibri"/>
                        <a:ea typeface="Calibri"/>
                        <a:cs typeface="Times New Roman"/>
                      </a:endParaRPr>
                    </a:p>
                  </a:txBody>
                  <a:tcPr marL="31796" marR="31796" marT="0" marB="0"/>
                </a:tc>
                <a:tc>
                  <a:txBody>
                    <a:bodyPr/>
                    <a:lstStyle/>
                    <a:p>
                      <a:pPr>
                        <a:lnSpc>
                          <a:spcPct val="115000"/>
                        </a:lnSpc>
                        <a:spcAft>
                          <a:spcPts val="0"/>
                        </a:spcAft>
                      </a:pPr>
                      <a:r>
                        <a:rPr lang="en-GB" sz="900" dirty="0">
                          <a:effectLst/>
                        </a:rPr>
                        <a:t>Play through sport continues on a recreational and leisure basis, but modified formats maybe </a:t>
                      </a:r>
                      <a:r>
                        <a:rPr lang="en-GB" sz="900" dirty="0" smtClean="0">
                          <a:effectLst/>
                        </a:rPr>
                        <a:t>adopted.</a:t>
                      </a:r>
                      <a:endParaRPr lang="en-GB" sz="900" dirty="0">
                        <a:effectLst/>
                        <a:latin typeface="Calibri"/>
                        <a:ea typeface="Calibri"/>
                        <a:cs typeface="Times New Roman"/>
                      </a:endParaRPr>
                    </a:p>
                  </a:txBody>
                  <a:tcPr marL="31796" marR="31796" marT="0" marB="0"/>
                </a:tc>
              </a:tr>
              <a:tr h="642355">
                <a:tc>
                  <a:txBody>
                    <a:bodyPr/>
                    <a:lstStyle/>
                    <a:p>
                      <a:pPr algn="ctr">
                        <a:lnSpc>
                          <a:spcPct val="115000"/>
                        </a:lnSpc>
                        <a:spcAft>
                          <a:spcPts val="0"/>
                        </a:spcAft>
                      </a:pPr>
                      <a:r>
                        <a:rPr lang="en-GB" sz="1000" dirty="0">
                          <a:effectLst/>
                        </a:rPr>
                        <a:t>Stage 8 </a:t>
                      </a:r>
                    </a:p>
                    <a:p>
                      <a:pPr algn="ctr">
                        <a:lnSpc>
                          <a:spcPct val="115000"/>
                        </a:lnSpc>
                        <a:spcAft>
                          <a:spcPts val="0"/>
                        </a:spcAft>
                      </a:pPr>
                      <a:r>
                        <a:rPr lang="en-GB" sz="1000" dirty="0">
                          <a:effectLst/>
                        </a:rPr>
                        <a:t>Early old age</a:t>
                      </a:r>
                      <a:endParaRPr lang="en-GB" sz="10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800" dirty="0">
                          <a:effectLst/>
                        </a:rPr>
                        <a:t>Own approach to creativity and fun – new energy, emphasis on </a:t>
                      </a:r>
                      <a:r>
                        <a:rPr lang="en-GB" sz="800" dirty="0" smtClean="0">
                          <a:effectLst/>
                        </a:rPr>
                        <a:t>society</a:t>
                      </a:r>
                      <a:endParaRPr lang="en-GB" sz="800" dirty="0">
                        <a:effectLst/>
                      </a:endParaRPr>
                    </a:p>
                  </a:txBody>
                  <a:tcPr marL="31796" marR="31796" marT="0" marB="0"/>
                </a:tc>
                <a:tc>
                  <a:txBody>
                    <a:bodyPr/>
                    <a:lstStyle/>
                    <a:p>
                      <a:pPr>
                        <a:lnSpc>
                          <a:spcPct val="115000"/>
                        </a:lnSpc>
                        <a:spcAft>
                          <a:spcPts val="0"/>
                        </a:spcAft>
                      </a:pPr>
                      <a:r>
                        <a:rPr lang="en-GB" sz="400" dirty="0">
                          <a:effectLst/>
                        </a:rPr>
                        <a:t> </a:t>
                      </a:r>
                      <a:endParaRPr lang="en-GB" sz="5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900" dirty="0">
                          <a:effectLst/>
                        </a:rPr>
                        <a:t>Play through sport may involve modified formats or new substitute activities dependant on physical and mental abilities)</a:t>
                      </a:r>
                      <a:endParaRPr lang="en-GB" sz="900" dirty="0">
                        <a:effectLst/>
                        <a:latin typeface="Calibri"/>
                        <a:ea typeface="Calibri"/>
                        <a:cs typeface="Times New Roman"/>
                      </a:endParaRPr>
                    </a:p>
                  </a:txBody>
                  <a:tcPr marL="31796" marR="31796" marT="0" marB="0"/>
                </a:tc>
              </a:tr>
              <a:tr h="642355">
                <a:tc>
                  <a:txBody>
                    <a:bodyPr/>
                    <a:lstStyle/>
                    <a:p>
                      <a:pPr algn="ctr">
                        <a:lnSpc>
                          <a:spcPct val="115000"/>
                        </a:lnSpc>
                        <a:spcAft>
                          <a:spcPts val="0"/>
                        </a:spcAft>
                      </a:pPr>
                      <a:r>
                        <a:rPr lang="en-GB" sz="1000" dirty="0">
                          <a:effectLst/>
                        </a:rPr>
                        <a:t>Stage 9</a:t>
                      </a:r>
                    </a:p>
                    <a:p>
                      <a:pPr algn="ctr">
                        <a:lnSpc>
                          <a:spcPct val="115000"/>
                        </a:lnSpc>
                        <a:spcAft>
                          <a:spcPts val="0"/>
                        </a:spcAft>
                      </a:pPr>
                      <a:r>
                        <a:rPr lang="en-GB" sz="1000" dirty="0">
                          <a:effectLst/>
                        </a:rPr>
                        <a:t>Late old age</a:t>
                      </a:r>
                      <a:endParaRPr lang="en-GB" sz="10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800" dirty="0">
                          <a:effectLst/>
                        </a:rPr>
                        <a:t>Diversion from disease</a:t>
                      </a:r>
                      <a:r>
                        <a:rPr lang="en-GB" sz="800" baseline="30000" dirty="0">
                          <a:effectLst/>
                        </a:rPr>
                        <a:t>3</a:t>
                      </a:r>
                      <a:endParaRPr lang="en-GB" sz="800" dirty="0">
                        <a:effectLst/>
                      </a:endParaRPr>
                    </a:p>
                    <a:p>
                      <a:pPr>
                        <a:lnSpc>
                          <a:spcPct val="115000"/>
                        </a:lnSpc>
                        <a:spcAft>
                          <a:spcPts val="0"/>
                        </a:spcAft>
                      </a:pPr>
                      <a:r>
                        <a:rPr lang="en-GB" sz="800" dirty="0">
                          <a:effectLst/>
                        </a:rPr>
                        <a:t>Loss of independence and autonomy occurring</a:t>
                      </a:r>
                    </a:p>
                    <a:p>
                      <a:pPr>
                        <a:lnSpc>
                          <a:spcPct val="115000"/>
                        </a:lnSpc>
                        <a:spcAft>
                          <a:spcPts val="0"/>
                        </a:spcAft>
                      </a:pPr>
                      <a:r>
                        <a:rPr lang="en-GB" sz="800" dirty="0">
                          <a:effectLst/>
                        </a:rPr>
                        <a:t> </a:t>
                      </a:r>
                      <a:endParaRPr lang="en-GB" sz="800" dirty="0">
                        <a:effectLst/>
                        <a:latin typeface="Calibri"/>
                        <a:ea typeface="Calibri"/>
                        <a:cs typeface="Times New Roman"/>
                      </a:endParaRPr>
                    </a:p>
                  </a:txBody>
                  <a:tcPr marL="31796" marR="31796" marT="0" marB="0"/>
                </a:tc>
                <a:tc>
                  <a:txBody>
                    <a:bodyPr/>
                    <a:lstStyle/>
                    <a:p>
                      <a:pPr>
                        <a:lnSpc>
                          <a:spcPct val="115000"/>
                        </a:lnSpc>
                        <a:spcAft>
                          <a:spcPts val="0"/>
                        </a:spcAft>
                      </a:pPr>
                      <a:r>
                        <a:rPr lang="en-GB" sz="400">
                          <a:effectLst/>
                        </a:rPr>
                        <a:t>Diversion from disease</a:t>
                      </a:r>
                      <a:r>
                        <a:rPr lang="en-GB" sz="400" baseline="30000">
                          <a:effectLst/>
                        </a:rPr>
                        <a:t>3</a:t>
                      </a:r>
                      <a:endParaRPr lang="en-GB" sz="500">
                        <a:effectLst/>
                      </a:endParaRPr>
                    </a:p>
                    <a:p>
                      <a:pPr>
                        <a:lnSpc>
                          <a:spcPct val="115000"/>
                        </a:lnSpc>
                        <a:spcAft>
                          <a:spcPts val="0"/>
                        </a:spcAft>
                      </a:pPr>
                      <a:r>
                        <a:rPr lang="en-GB" sz="400">
                          <a:effectLst/>
                        </a:rPr>
                        <a:t>Loss of independence and autonomy occurring</a:t>
                      </a:r>
                      <a:endParaRPr lang="en-GB" sz="500">
                        <a:effectLst/>
                      </a:endParaRPr>
                    </a:p>
                    <a:p>
                      <a:pPr>
                        <a:lnSpc>
                          <a:spcPct val="115000"/>
                        </a:lnSpc>
                        <a:spcAft>
                          <a:spcPts val="0"/>
                        </a:spcAft>
                      </a:pPr>
                      <a:r>
                        <a:rPr lang="en-GB" sz="400">
                          <a:effectLst/>
                        </a:rPr>
                        <a:t> </a:t>
                      </a:r>
                      <a:endParaRPr lang="en-GB" sz="500">
                        <a:effectLst/>
                        <a:latin typeface="Calibri"/>
                        <a:ea typeface="Calibri"/>
                        <a:cs typeface="Times New Roman"/>
                      </a:endParaRPr>
                    </a:p>
                  </a:txBody>
                  <a:tcPr marL="31796" marR="31796" marT="0" marB="0"/>
                </a:tc>
                <a:tc>
                  <a:txBody>
                    <a:bodyPr/>
                    <a:lstStyle/>
                    <a:p>
                      <a:pPr>
                        <a:lnSpc>
                          <a:spcPct val="115000"/>
                        </a:lnSpc>
                        <a:spcAft>
                          <a:spcPts val="0"/>
                        </a:spcAft>
                      </a:pPr>
                      <a:r>
                        <a:rPr lang="en-GB" sz="900" dirty="0">
                          <a:effectLst/>
                        </a:rPr>
                        <a:t>Play through sport may continue but in a greatly reduced format including as a </a:t>
                      </a:r>
                      <a:r>
                        <a:rPr lang="en-GB" sz="900" dirty="0" err="1">
                          <a:effectLst/>
                        </a:rPr>
                        <a:t>tv</a:t>
                      </a:r>
                      <a:r>
                        <a:rPr lang="en-GB" sz="900" dirty="0">
                          <a:effectLst/>
                        </a:rPr>
                        <a:t> spectator</a:t>
                      </a:r>
                    </a:p>
                    <a:p>
                      <a:pPr>
                        <a:lnSpc>
                          <a:spcPct val="115000"/>
                        </a:lnSpc>
                        <a:spcAft>
                          <a:spcPts val="0"/>
                        </a:spcAft>
                      </a:pPr>
                      <a:r>
                        <a:rPr lang="en-GB" sz="900" dirty="0">
                          <a:effectLst/>
                        </a:rPr>
                        <a:t> </a:t>
                      </a:r>
                      <a:endParaRPr lang="en-GB" sz="900" dirty="0">
                        <a:effectLst/>
                        <a:latin typeface="Calibri"/>
                        <a:ea typeface="Calibri"/>
                        <a:cs typeface="Times New Roman"/>
                      </a:endParaRPr>
                    </a:p>
                  </a:txBody>
                  <a:tcPr marL="31796" marR="31796" marT="0" marB="0"/>
                </a:tc>
              </a:tr>
            </a:tbl>
          </a:graphicData>
        </a:graphic>
      </p:graphicFrame>
      <p:sp>
        <p:nvSpPr>
          <p:cNvPr id="3" name="Rectangle 1"/>
          <p:cNvSpPr>
            <a:spLocks noChangeArrowheads="1"/>
          </p:cNvSpPr>
          <p:nvPr/>
        </p:nvSpPr>
        <p:spPr bwMode="auto">
          <a:xfrm>
            <a:off x="3211513" y="1572583"/>
            <a:ext cx="3825086"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endParaRPr kumimoji="0" lang="en-GB"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06331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2348880"/>
            <a:ext cx="8784976" cy="4221088"/>
          </a:xfrm>
        </p:spPr>
        <p:txBody>
          <a:bodyPr>
            <a:normAutofit fontScale="55000" lnSpcReduction="20000"/>
          </a:bodyPr>
          <a:lstStyle/>
          <a:p>
            <a:pPr marL="0" indent="0">
              <a:buNone/>
            </a:pPr>
            <a:r>
              <a:rPr lang="en-GB" sz="2800" b="1" dirty="0"/>
              <a:t>Stage 1:</a:t>
            </a:r>
            <a:r>
              <a:rPr lang="en-GB" sz="2800" dirty="0"/>
              <a:t> </a:t>
            </a:r>
            <a:endParaRPr lang="en-GB" sz="2800" dirty="0" smtClean="0"/>
          </a:p>
          <a:p>
            <a:r>
              <a:rPr lang="en-GB" sz="2800" b="1" dirty="0" err="1" smtClean="0"/>
              <a:t>Sensori</a:t>
            </a:r>
            <a:r>
              <a:rPr lang="en-GB" sz="2800" b="1" dirty="0" smtClean="0"/>
              <a:t>-motor</a:t>
            </a:r>
            <a:r>
              <a:rPr lang="en-GB" sz="2800" dirty="0" smtClean="0"/>
              <a:t> </a:t>
            </a:r>
            <a:r>
              <a:rPr lang="en-GB" sz="2800" dirty="0"/>
              <a:t>at  0-24 months, which involves reflex responses to stimuli, that involves no thinking, leading to more complex, circular reactions, where actions are physical rather than involving much cognitive thought   - object awareness being a feature</a:t>
            </a:r>
            <a:r>
              <a:rPr lang="en-GB" sz="2800" dirty="0" smtClean="0"/>
              <a:t>.</a:t>
            </a:r>
          </a:p>
          <a:p>
            <a:endParaRPr lang="en-GB" sz="2800" dirty="0"/>
          </a:p>
          <a:p>
            <a:pPr marL="0" indent="0">
              <a:buNone/>
            </a:pPr>
            <a:r>
              <a:rPr lang="en-GB" sz="2800" b="1" dirty="0" smtClean="0"/>
              <a:t>Stage </a:t>
            </a:r>
            <a:r>
              <a:rPr lang="en-GB" sz="2800" b="1" dirty="0"/>
              <a:t>2: </a:t>
            </a:r>
            <a:endParaRPr lang="en-GB" sz="2800" b="1" dirty="0" smtClean="0"/>
          </a:p>
          <a:p>
            <a:r>
              <a:rPr lang="en-GB" sz="2800" b="1" dirty="0" smtClean="0"/>
              <a:t>Pre-operational</a:t>
            </a:r>
            <a:r>
              <a:rPr lang="en-GB" sz="2800" dirty="0" smtClean="0"/>
              <a:t>  </a:t>
            </a:r>
            <a:r>
              <a:rPr lang="en-GB" sz="2800" dirty="0"/>
              <a:t>thought at 2-7 years approximately, covering early school years, self-centred, unable to be critical, logical or realistic in thinking, not being aware of others point of view, focusing on just one feature of a situation. </a:t>
            </a:r>
            <a:endParaRPr lang="en-GB" sz="2800" dirty="0" smtClean="0"/>
          </a:p>
          <a:p>
            <a:endParaRPr lang="en-GB" sz="2800" dirty="0"/>
          </a:p>
          <a:p>
            <a:pPr marL="0" indent="0">
              <a:buNone/>
            </a:pPr>
            <a:r>
              <a:rPr lang="en-GB" sz="2800" b="1" dirty="0"/>
              <a:t>Stage 3:</a:t>
            </a:r>
            <a:r>
              <a:rPr lang="en-GB" sz="2800" dirty="0"/>
              <a:t> </a:t>
            </a:r>
            <a:endParaRPr lang="en-GB" sz="2800" dirty="0" smtClean="0"/>
          </a:p>
          <a:p>
            <a:r>
              <a:rPr lang="en-GB" sz="2800" b="1" dirty="0" smtClean="0"/>
              <a:t>Concrete </a:t>
            </a:r>
            <a:r>
              <a:rPr lang="en-GB" sz="2800" b="1" dirty="0"/>
              <a:t>operations</a:t>
            </a:r>
            <a:r>
              <a:rPr lang="en-GB" sz="2800" dirty="0"/>
              <a:t> at 7-11 years approximately, able to organise a coherent symbolic system of thinking, enabling children to anticipate and control their environment. Develop quickly at this stage, less egocentric, reversal can occur, can do group things, put in order, competition becomes relevant. Need concrete evidence, experience to base thinking</a:t>
            </a:r>
            <a:r>
              <a:rPr lang="en-GB" sz="2800" dirty="0" smtClean="0"/>
              <a:t>.</a:t>
            </a:r>
          </a:p>
          <a:p>
            <a:endParaRPr lang="en-GB" sz="2800" dirty="0"/>
          </a:p>
          <a:p>
            <a:pPr marL="0" indent="0">
              <a:buNone/>
            </a:pPr>
            <a:r>
              <a:rPr lang="en-GB" sz="2800" b="1" dirty="0"/>
              <a:t>Stage 4:</a:t>
            </a:r>
            <a:r>
              <a:rPr lang="en-GB" sz="2800" dirty="0"/>
              <a:t> </a:t>
            </a:r>
            <a:endParaRPr lang="en-GB" sz="2800" dirty="0" smtClean="0"/>
          </a:p>
          <a:p>
            <a:r>
              <a:rPr lang="en-GB" sz="2800" b="1" dirty="0" smtClean="0"/>
              <a:t>Formal </a:t>
            </a:r>
            <a:r>
              <a:rPr lang="en-GB" sz="2800" b="1" dirty="0"/>
              <a:t>operations</a:t>
            </a:r>
            <a:r>
              <a:rPr lang="en-GB" sz="2800" dirty="0"/>
              <a:t> at 12 years upwards, children`s thinking still differs from adult thinking but begins to resemble it. Can form a hypothesis without having had a concrete experience on which to base it – deductive reasoning – everything can be related to everything else.</a:t>
            </a:r>
          </a:p>
          <a:p>
            <a:pPr marL="82296" indent="0">
              <a:buNone/>
            </a:pPr>
            <a:endParaRPr lang="en-GB" sz="2800" dirty="0" smtClean="0"/>
          </a:p>
        </p:txBody>
      </p:sp>
      <p:sp>
        <p:nvSpPr>
          <p:cNvPr id="2" name="Title 1"/>
          <p:cNvSpPr>
            <a:spLocks noGrp="1"/>
          </p:cNvSpPr>
          <p:nvPr>
            <p:ph type="title"/>
          </p:nvPr>
        </p:nvSpPr>
        <p:spPr/>
        <p:txBody>
          <a:bodyPr/>
          <a:lstStyle/>
          <a:p>
            <a:pPr algn="ctr"/>
            <a:r>
              <a:rPr lang="en-GB" dirty="0" smtClean="0"/>
              <a:t>Stages of learning</a:t>
            </a:r>
            <a:endParaRPr lang="en-GB" dirty="0"/>
          </a:p>
        </p:txBody>
      </p:sp>
    </p:spTree>
    <p:extLst>
      <p:ext uri="{BB962C8B-B14F-4D97-AF65-F5344CB8AC3E}">
        <p14:creationId xmlns:p14="http://schemas.microsoft.com/office/powerpoint/2010/main" val="28724230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Play properties</a:t>
            </a:r>
            <a:endParaRPr lang="en-GB" dirty="0"/>
          </a:p>
        </p:txBody>
      </p:sp>
      <p:sp>
        <p:nvSpPr>
          <p:cNvPr id="4" name="Content Placeholder 3"/>
          <p:cNvSpPr>
            <a:spLocks noGrp="1"/>
          </p:cNvSpPr>
          <p:nvPr>
            <p:ph idx="1"/>
          </p:nvPr>
        </p:nvSpPr>
        <p:spPr/>
        <p:txBody>
          <a:bodyPr>
            <a:normAutofit fontScale="70000" lnSpcReduction="20000"/>
          </a:bodyPr>
          <a:lstStyle/>
          <a:p>
            <a:r>
              <a:rPr lang="en-GB" sz="3400" dirty="0"/>
              <a:t>The responses given corroborate well with the properties identified in our secondary research, the scores provided by respondents scored consistently high across the whole range of play properties, with no noticeable differences in scores between age groups.</a:t>
            </a:r>
          </a:p>
          <a:p>
            <a:r>
              <a:rPr lang="en-GB" sz="3400" dirty="0"/>
              <a:t>The importance and unique ability of play to be able to provide such  properties should not be underestimated and is central to the whole value of play as a possible `engine’ towards social development and intervention.</a:t>
            </a:r>
          </a:p>
          <a:p>
            <a:r>
              <a:rPr lang="en-GB" sz="3400" dirty="0"/>
              <a:t>Verifying and validating these play properties across a range of age groups is crucial to this study, acknowledging that we have such valuable tools available to us in the `play box’ is of major  importance towards justifying the value of play towards social intervention when utilised appropriately.</a:t>
            </a:r>
          </a:p>
          <a:p>
            <a:endParaRPr lang="en-GB" dirty="0"/>
          </a:p>
        </p:txBody>
      </p:sp>
    </p:spTree>
    <p:extLst>
      <p:ext uri="{BB962C8B-B14F-4D97-AF65-F5344CB8AC3E}">
        <p14:creationId xmlns:p14="http://schemas.microsoft.com/office/powerpoint/2010/main" val="10446204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GB"/>
          </a:p>
        </p:txBody>
      </p:sp>
      <p:sp>
        <p:nvSpPr>
          <p:cNvPr id="5" name="Content Placeholder 4"/>
          <p:cNvSpPr>
            <a:spLocks noGrp="1"/>
          </p:cNvSpPr>
          <p:nvPr>
            <p:ph idx="1"/>
          </p:nvPr>
        </p:nvSpPr>
        <p:spPr/>
        <p:txBody>
          <a:bodyPr/>
          <a:lstStyle/>
          <a:p>
            <a:endParaRPr lang="en-GB" dirty="0"/>
          </a:p>
        </p:txBody>
      </p:sp>
      <p:sp>
        <p:nvSpPr>
          <p:cNvPr id="6" name="Title 1"/>
          <p:cNvSpPr txBox="1">
            <a:spLocks/>
          </p:cNvSpPr>
          <p:nvPr/>
        </p:nvSpPr>
        <p:spPr>
          <a:xfrm>
            <a:off x="457200" y="274638"/>
            <a:ext cx="8229600" cy="1143000"/>
          </a:xfrm>
          <a:prstGeom prst="rect">
            <a:avLst/>
          </a:prstGeom>
          <a:solidFill>
            <a:schemeClr val="tx1">
              <a:lumMod val="65000"/>
            </a:schemeClr>
          </a:solidFill>
          <a:ln w="57150">
            <a:solidFill>
              <a:schemeClr val="accent2"/>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dirty="0" smtClean="0">
                <a:solidFill>
                  <a:schemeClr val="bg1"/>
                </a:solidFill>
              </a:rPr>
              <a:t>Conclusion</a:t>
            </a:r>
          </a:p>
        </p:txBody>
      </p:sp>
      <p:sp>
        <p:nvSpPr>
          <p:cNvPr id="7" name="Content Placeholder 2"/>
          <p:cNvSpPr txBox="1">
            <a:spLocks/>
          </p:cNvSpPr>
          <p:nvPr/>
        </p:nvSpPr>
        <p:spPr>
          <a:xfrm>
            <a:off x="457200" y="1600200"/>
            <a:ext cx="8229600" cy="5043510"/>
          </a:xfrm>
          <a:prstGeom prst="rect">
            <a:avLst/>
          </a:prstGeom>
          <a:solidFill>
            <a:schemeClr val="tx1">
              <a:lumMod val="65000"/>
            </a:schemeClr>
          </a:solidFill>
          <a:ln w="57150">
            <a:solidFill>
              <a:schemeClr val="accent2"/>
            </a:solidFill>
          </a:ln>
        </p:spPr>
        <p:txBody>
          <a:bodyPr vert="horz" lIns="91440" tIns="45720" rIns="91440" bIns="45720" rtlCol="0">
            <a:normAutofit fontScale="92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None/>
            </a:pPr>
            <a:r>
              <a:rPr lang="en-GB" sz="2900" dirty="0" smtClean="0">
                <a:solidFill>
                  <a:schemeClr val="bg1"/>
                </a:solidFill>
              </a:rPr>
              <a:t>     The author of this paper has taken a `holistic’ approach to play, in order to fill a small but vital gap in justifying the value of play as a vital tool of sport development, in its attempts to impact on key social issues. </a:t>
            </a:r>
          </a:p>
          <a:p>
            <a:pPr>
              <a:buNone/>
            </a:pPr>
            <a:r>
              <a:rPr lang="en-GB" sz="2900" dirty="0" smtClean="0">
                <a:solidFill>
                  <a:schemeClr val="bg1"/>
                </a:solidFill>
              </a:rPr>
              <a:t>     </a:t>
            </a:r>
          </a:p>
          <a:p>
            <a:pPr>
              <a:buNone/>
            </a:pPr>
            <a:r>
              <a:rPr lang="en-GB" sz="2900" dirty="0" smtClean="0">
                <a:solidFill>
                  <a:schemeClr val="bg1"/>
                </a:solidFill>
              </a:rPr>
              <a:t>     The outcome which identifies `</a:t>
            </a:r>
            <a:r>
              <a:rPr lang="en-GB" sz="2900" u="sng" dirty="0" smtClean="0">
                <a:solidFill>
                  <a:schemeClr val="bg1"/>
                </a:solidFill>
              </a:rPr>
              <a:t>play’ as the engine</a:t>
            </a:r>
            <a:r>
              <a:rPr lang="en-GB" sz="2900" dirty="0" smtClean="0">
                <a:solidFill>
                  <a:schemeClr val="bg1"/>
                </a:solidFill>
              </a:rPr>
              <a:t>, `</a:t>
            </a:r>
            <a:r>
              <a:rPr lang="en-GB" sz="2900" u="sng" dirty="0" smtClean="0">
                <a:solidFill>
                  <a:schemeClr val="bg1"/>
                </a:solidFill>
              </a:rPr>
              <a:t>sport’ as the vehicle </a:t>
            </a:r>
            <a:r>
              <a:rPr lang="en-GB" sz="2900" dirty="0" smtClean="0">
                <a:solidFill>
                  <a:schemeClr val="bg1"/>
                </a:solidFill>
              </a:rPr>
              <a:t>and </a:t>
            </a:r>
            <a:r>
              <a:rPr lang="en-GB" sz="2900" u="sng" dirty="0" smtClean="0">
                <a:solidFill>
                  <a:schemeClr val="bg1"/>
                </a:solidFill>
              </a:rPr>
              <a:t>individuals as the drivers </a:t>
            </a:r>
            <a:r>
              <a:rPr lang="en-GB" sz="2900" dirty="0" smtClean="0">
                <a:solidFill>
                  <a:schemeClr val="bg1"/>
                </a:solidFill>
              </a:rPr>
              <a:t>towards social engineering through sport, could provide a massive step forward towards re-aligning thinking on this subject area and reigniting the prospect of `sport development’ being a prime deliverer on all three fronts, moral, material and social development.    - </a:t>
            </a:r>
            <a:r>
              <a:rPr lang="en-GB" sz="1400" dirty="0" smtClean="0">
                <a:solidFill>
                  <a:schemeClr val="bg1"/>
                </a:solidFill>
              </a:rPr>
              <a:t>Thank you for listening</a:t>
            </a:r>
            <a:endParaRPr lang="en-GB" sz="2900" dirty="0" smtClean="0">
              <a:solidFill>
                <a:schemeClr val="bg1"/>
              </a:solidFill>
            </a:endParaRPr>
          </a:p>
          <a:p>
            <a:endParaRPr lang="en-GB" sz="2900" dirty="0" smtClean="0">
              <a:solidFill>
                <a:schemeClr val="bg1"/>
              </a:solidFill>
            </a:endParaRPr>
          </a:p>
          <a:p>
            <a:endParaRPr lang="en-GB" dirty="0"/>
          </a:p>
        </p:txBody>
      </p:sp>
    </p:spTree>
    <p:extLst>
      <p:ext uri="{BB962C8B-B14F-4D97-AF65-F5344CB8AC3E}">
        <p14:creationId xmlns:p14="http://schemas.microsoft.com/office/powerpoint/2010/main" val="2442488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UK facts are staggering</a:t>
            </a:r>
            <a:endParaRPr lang="en-GB" dirty="0"/>
          </a:p>
        </p:txBody>
      </p:sp>
      <p:sp>
        <p:nvSpPr>
          <p:cNvPr id="3" name="Content Placeholder 2"/>
          <p:cNvSpPr>
            <a:spLocks noGrp="1"/>
          </p:cNvSpPr>
          <p:nvPr>
            <p:ph idx="1"/>
          </p:nvPr>
        </p:nvSpPr>
        <p:spPr/>
        <p:txBody>
          <a:bodyPr/>
          <a:lstStyle/>
          <a:p>
            <a:r>
              <a:rPr lang="en-GB" dirty="0" smtClean="0"/>
              <a:t>As a nation we are 20% less active now (2014) than we were in 1961.</a:t>
            </a:r>
          </a:p>
          <a:p>
            <a:r>
              <a:rPr lang="en-GB" dirty="0" smtClean="0"/>
              <a:t>If things do not change we are on course for that figure to be 35% by 2030.</a:t>
            </a:r>
          </a:p>
          <a:p>
            <a:r>
              <a:rPr lang="en-GB" dirty="0" smtClean="0"/>
              <a:t>In England 71% of boys and 81% of girls do not meet the physical activity guidelines of at least 60 minutes physical activity each day.</a:t>
            </a:r>
          </a:p>
          <a:p>
            <a:pPr marL="0" indent="0" algn="ctr">
              <a:buNone/>
            </a:pPr>
            <a:r>
              <a:rPr lang="en-GB" dirty="0" smtClean="0"/>
              <a:t>The costs are unacceptable</a:t>
            </a:r>
          </a:p>
          <a:p>
            <a:endParaRPr lang="en-GB" dirty="0" smtClean="0"/>
          </a:p>
          <a:p>
            <a:endParaRPr lang="en-GB" dirty="0"/>
          </a:p>
        </p:txBody>
      </p:sp>
    </p:spTree>
    <p:extLst>
      <p:ext uri="{BB962C8B-B14F-4D97-AF65-F5344CB8AC3E}">
        <p14:creationId xmlns:p14="http://schemas.microsoft.com/office/powerpoint/2010/main" val="34755557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Obesity epidemic</a:t>
            </a:r>
            <a:endParaRPr lang="en-GB" dirty="0"/>
          </a:p>
        </p:txBody>
      </p:sp>
      <p:sp>
        <p:nvSpPr>
          <p:cNvPr id="5" name="Content Placeholder 4"/>
          <p:cNvSpPr>
            <a:spLocks noGrp="1"/>
          </p:cNvSpPr>
          <p:nvPr>
            <p:ph idx="1"/>
          </p:nvPr>
        </p:nvSpPr>
        <p:spPr/>
        <p:txBody>
          <a:bodyPr>
            <a:normAutofit fontScale="77500" lnSpcReduction="20000"/>
          </a:bodyPr>
          <a:lstStyle/>
          <a:p>
            <a:r>
              <a:rPr lang="en-GB" dirty="0" smtClean="0"/>
              <a:t>Obesity poses a major threat to population health and is placing an increasing burden on health and social care services. </a:t>
            </a:r>
          </a:p>
          <a:p>
            <a:r>
              <a:rPr lang="en-GB" dirty="0" smtClean="0"/>
              <a:t>Rates of obesity have trebled in the past 30 years and the trend continues upwards.</a:t>
            </a:r>
          </a:p>
          <a:p>
            <a:r>
              <a:rPr lang="en-GB" dirty="0" smtClean="0"/>
              <a:t>In Shropshire, one quarter of adults are clinically obese, and two thirds are overweight.</a:t>
            </a:r>
          </a:p>
          <a:p>
            <a:r>
              <a:rPr lang="en-GB" dirty="0" smtClean="0"/>
              <a:t>Nationally, obesity is occurring at an increasingly younger age. </a:t>
            </a:r>
          </a:p>
          <a:p>
            <a:r>
              <a:rPr lang="en-GB" dirty="0" smtClean="0"/>
              <a:t>Locally more than 9% of Shropshire children are obese by the time they enter reception class at school, rising to over 17% by the time they reach Year 6 (10-11 years old).</a:t>
            </a:r>
          </a:p>
          <a:p>
            <a:endParaRPr lang="en-GB" dirty="0"/>
          </a:p>
        </p:txBody>
      </p:sp>
    </p:spTree>
    <p:extLst>
      <p:ext uri="{BB962C8B-B14F-4D97-AF65-F5344CB8AC3E}">
        <p14:creationId xmlns:p14="http://schemas.microsoft.com/office/powerpoint/2010/main" val="3351578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Sports participation</a:t>
            </a:r>
            <a:endParaRPr lang="en-GB" dirty="0"/>
          </a:p>
        </p:txBody>
      </p:sp>
      <p:sp>
        <p:nvSpPr>
          <p:cNvPr id="3" name="Content Placeholder 2"/>
          <p:cNvSpPr>
            <a:spLocks noGrp="1"/>
          </p:cNvSpPr>
          <p:nvPr>
            <p:ph idx="1"/>
          </p:nvPr>
        </p:nvSpPr>
        <p:spPr/>
        <p:txBody>
          <a:bodyPr/>
          <a:lstStyle/>
          <a:p>
            <a:r>
              <a:rPr lang="en-GB" sz="2400" dirty="0" smtClean="0"/>
              <a:t>Since 2005/2006 the proportion of 16 – 24 year olds participating in sport decreased by 4.7% </a:t>
            </a:r>
            <a:r>
              <a:rPr lang="en-GB" sz="2000" dirty="0" smtClean="0">
                <a:solidFill>
                  <a:srgbClr val="00B050"/>
                </a:solidFill>
              </a:rPr>
              <a:t>Reference: DCMS (2011) Taking Part: Q2 Statistical release</a:t>
            </a:r>
          </a:p>
          <a:p>
            <a:endParaRPr lang="en-GB" sz="2000" dirty="0" smtClean="0">
              <a:solidFill>
                <a:srgbClr val="00B050"/>
              </a:solidFill>
            </a:endParaRPr>
          </a:p>
          <a:p>
            <a:r>
              <a:rPr lang="en-GB" sz="2400" dirty="0" smtClean="0"/>
              <a:t>45.3% of 16 – 25 year olds participated in sport less than once a week for 30 minutes - some do not participate in any sport at all. </a:t>
            </a:r>
            <a:r>
              <a:rPr lang="en-GB" sz="2000" dirty="0" smtClean="0">
                <a:solidFill>
                  <a:srgbClr val="00B050"/>
                </a:solidFill>
              </a:rPr>
              <a:t>Reference: Sport England (2013) Active People Survey, 7 London.</a:t>
            </a:r>
          </a:p>
          <a:p>
            <a:pPr marL="0" indent="0">
              <a:buNone/>
            </a:pPr>
            <a:endParaRPr lang="en-GB" sz="2400" dirty="0" smtClean="0"/>
          </a:p>
          <a:p>
            <a:r>
              <a:rPr lang="en-GB" sz="2400" dirty="0" smtClean="0"/>
              <a:t>68.6% of adults 26 years or older participate in sport less than once a week for 30 minutes – some do not participate in any sport. </a:t>
            </a:r>
            <a:r>
              <a:rPr lang="en-GB" sz="2000" dirty="0" smtClean="0">
                <a:solidFill>
                  <a:srgbClr val="00B050"/>
                </a:solidFill>
              </a:rPr>
              <a:t>Reference: Sport England (2013) Active People Survey, 7 London </a:t>
            </a:r>
            <a:endParaRPr lang="en-GB" sz="2400" dirty="0"/>
          </a:p>
        </p:txBody>
      </p:sp>
    </p:spTree>
    <p:extLst>
      <p:ext uri="{BB962C8B-B14F-4D97-AF65-F5344CB8AC3E}">
        <p14:creationId xmlns:p14="http://schemas.microsoft.com/office/powerpoint/2010/main" val="736113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Play is the engine</a:t>
            </a:r>
            <a:endParaRPr lang="en-GB" dirty="0"/>
          </a:p>
        </p:txBody>
      </p:sp>
      <p:sp>
        <p:nvSpPr>
          <p:cNvPr id="5" name="Content Placeholder 4"/>
          <p:cNvSpPr>
            <a:spLocks noGrp="1"/>
          </p:cNvSpPr>
          <p:nvPr>
            <p:ph idx="1"/>
          </p:nvPr>
        </p:nvSpPr>
        <p:spPr/>
        <p:txBody>
          <a:bodyPr>
            <a:normAutofit fontScale="70000" lnSpcReduction="20000"/>
          </a:bodyPr>
          <a:lstStyle/>
          <a:p>
            <a:pPr marL="82296" indent="0">
              <a:buNone/>
            </a:pPr>
            <a:endParaRPr lang="en-GB" dirty="0"/>
          </a:p>
          <a:p>
            <a:pPr marL="539496" indent="-457200"/>
            <a:r>
              <a:rPr lang="en-GB" dirty="0" smtClean="0"/>
              <a:t>Today we </a:t>
            </a:r>
            <a:r>
              <a:rPr lang="en-GB" dirty="0"/>
              <a:t>will reason that ‘</a:t>
            </a:r>
            <a:r>
              <a:rPr lang="en-GB" b="1" dirty="0"/>
              <a:t>play</a:t>
            </a:r>
            <a:r>
              <a:rPr lang="en-GB" dirty="0"/>
              <a:t>’ is the engine, ‘</a:t>
            </a:r>
            <a:r>
              <a:rPr lang="en-GB" b="1" dirty="0"/>
              <a:t>sport</a:t>
            </a:r>
            <a:r>
              <a:rPr lang="en-GB" dirty="0"/>
              <a:t>’ a  vehicle and ‘</a:t>
            </a:r>
            <a:r>
              <a:rPr lang="en-GB" b="1" dirty="0"/>
              <a:t>individuals</a:t>
            </a:r>
            <a:r>
              <a:rPr lang="en-GB" dirty="0"/>
              <a:t>’ the drivers towards social engineering by putting forward the original concept ‘</a:t>
            </a:r>
            <a:r>
              <a:rPr lang="en-GB" b="1" dirty="0"/>
              <a:t>play through sport</a:t>
            </a:r>
            <a:r>
              <a:rPr lang="en-GB" dirty="0"/>
              <a:t>’.</a:t>
            </a:r>
          </a:p>
          <a:p>
            <a:pPr marL="539496" indent="-457200"/>
            <a:endParaRPr lang="en-GB" dirty="0"/>
          </a:p>
          <a:p>
            <a:pPr marL="539496" indent="-457200"/>
            <a:r>
              <a:rPr lang="en-GB" dirty="0"/>
              <a:t>Promoting the concept of ‘</a:t>
            </a:r>
            <a:r>
              <a:rPr lang="en-GB" b="1" dirty="0"/>
              <a:t>play and sport development</a:t>
            </a:r>
            <a:r>
              <a:rPr lang="en-GB" dirty="0"/>
              <a:t>’ being used collaboratively to deliver on  three key fronts: </a:t>
            </a:r>
            <a:r>
              <a:rPr lang="en-GB" b="1" dirty="0"/>
              <a:t>moral</a:t>
            </a:r>
            <a:r>
              <a:rPr lang="en-GB" dirty="0"/>
              <a:t>, </a:t>
            </a:r>
            <a:r>
              <a:rPr lang="en-GB" b="1" dirty="0"/>
              <a:t>material</a:t>
            </a:r>
            <a:r>
              <a:rPr lang="en-GB" dirty="0"/>
              <a:t> and </a:t>
            </a:r>
            <a:r>
              <a:rPr lang="en-GB" b="1" dirty="0"/>
              <a:t>social </a:t>
            </a:r>
            <a:r>
              <a:rPr lang="en-GB" dirty="0"/>
              <a:t>development across our local communities.</a:t>
            </a:r>
          </a:p>
          <a:p>
            <a:pPr marL="539496" indent="-457200"/>
            <a:endParaRPr lang="en-GB" dirty="0"/>
          </a:p>
          <a:p>
            <a:pPr marL="539496" indent="-457200"/>
            <a:r>
              <a:rPr lang="en-GB" dirty="0"/>
              <a:t>Helping to impact on </a:t>
            </a:r>
            <a:r>
              <a:rPr lang="en-GB" b="1" dirty="0"/>
              <a:t>social indicators</a:t>
            </a:r>
            <a:r>
              <a:rPr lang="en-GB" dirty="0"/>
              <a:t> like: social inclusion,  crime reduction, educational achievement, and health improvement, including  help towards tackling the current obesity epidemic, fast consuming all sectors of British society today. </a:t>
            </a:r>
          </a:p>
          <a:p>
            <a:endParaRPr lang="en-GB" dirty="0"/>
          </a:p>
        </p:txBody>
      </p:sp>
    </p:spTree>
    <p:extLst>
      <p:ext uri="{BB962C8B-B14F-4D97-AF65-F5344CB8AC3E}">
        <p14:creationId xmlns:p14="http://schemas.microsoft.com/office/powerpoint/2010/main" val="3357531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p:spPr>
        <p:txBody>
          <a:bodyPr>
            <a:noAutofit/>
          </a:bodyPr>
          <a:lstStyle/>
          <a:p>
            <a:r>
              <a:rPr lang="en-GB" b="1" dirty="0" smtClean="0"/>
              <a:t/>
            </a:r>
            <a:br>
              <a:rPr lang="en-GB" b="1" dirty="0" smtClean="0"/>
            </a:br>
            <a:r>
              <a:rPr lang="en-GB" b="1" dirty="0" smtClean="0"/>
              <a:t>Definition </a:t>
            </a:r>
            <a:r>
              <a:rPr lang="en-GB" b="1" dirty="0"/>
              <a:t>of Play</a:t>
            </a:r>
            <a:r>
              <a:rPr lang="en-GB" dirty="0"/>
              <a:t/>
            </a:r>
            <a:br>
              <a:rPr lang="en-GB" dirty="0"/>
            </a:br>
            <a:endParaRPr lang="en-GB" dirty="0"/>
          </a:p>
        </p:txBody>
      </p:sp>
      <p:sp>
        <p:nvSpPr>
          <p:cNvPr id="3" name="Content Placeholder 2"/>
          <p:cNvSpPr>
            <a:spLocks noGrp="1"/>
          </p:cNvSpPr>
          <p:nvPr>
            <p:ph idx="1"/>
          </p:nvPr>
        </p:nvSpPr>
        <p:spPr/>
        <p:txBody>
          <a:bodyPr/>
          <a:lstStyle/>
          <a:p>
            <a:r>
              <a:rPr lang="en-GB" dirty="0" smtClean="0"/>
              <a:t>The </a:t>
            </a:r>
            <a:r>
              <a:rPr lang="en-GB" dirty="0"/>
              <a:t>DCSF most recent Play Strategy, Fair Play (2008)  part of a commitment from the Children`s Plan, (DSF 2007 ) defined play as `children and young people following their own ideas and interests in their own way and for their own reasons, having fun whilst respecting themselves and others’. </a:t>
            </a:r>
          </a:p>
          <a:p>
            <a:endParaRPr lang="en-GB" dirty="0"/>
          </a:p>
        </p:txBody>
      </p:sp>
    </p:spTree>
    <p:extLst>
      <p:ext uri="{BB962C8B-B14F-4D97-AF65-F5344CB8AC3E}">
        <p14:creationId xmlns:p14="http://schemas.microsoft.com/office/powerpoint/2010/main" val="802999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www.indiapriceshub.com/wp-content/themes/bliss/assets/img/bg.jpg"/>
          <p:cNvPicPr>
            <a:picLocks noChangeAspect="1" noChangeArrowheads="1"/>
          </p:cNvPicPr>
          <p:nvPr/>
        </p:nvPicPr>
        <p:blipFill rotWithShape="1">
          <a:blip r:embed="rId2">
            <a:extLst>
              <a:ext uri="{28A0092B-C50C-407E-A947-70E740481C1C}">
                <a14:useLocalDpi xmlns:a14="http://schemas.microsoft.com/office/drawing/2010/main" val="0"/>
              </a:ext>
            </a:extLst>
          </a:blip>
          <a:srcRect r="16735"/>
          <a:stretch/>
        </p:blipFill>
        <p:spPr bwMode="auto">
          <a:xfrm>
            <a:off x="5407" y="-1"/>
            <a:ext cx="9138593" cy="6863167"/>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6"/>
          <p:cNvSpPr>
            <a:spLocks noGrp="1"/>
          </p:cNvSpPr>
          <p:nvPr>
            <p:ph idx="1"/>
          </p:nvPr>
        </p:nvSpPr>
        <p:spPr>
          <a:xfrm>
            <a:off x="251520" y="836712"/>
            <a:ext cx="8640959" cy="5832648"/>
          </a:xfrm>
        </p:spPr>
        <p:txBody>
          <a:bodyPr>
            <a:normAutofit fontScale="92500" lnSpcReduction="20000"/>
          </a:bodyPr>
          <a:lstStyle/>
          <a:p>
            <a:pPr marL="82296" indent="0">
              <a:buNone/>
            </a:pPr>
            <a:r>
              <a:rPr lang="en-GB" sz="2800" dirty="0" smtClean="0">
                <a:solidFill>
                  <a:schemeClr val="accent6">
                    <a:lumMod val="50000"/>
                  </a:schemeClr>
                </a:solidFill>
                <a:latin typeface="Calibri" pitchFamily="34" charset="0"/>
              </a:rPr>
              <a:t>Whilst we at the Shropshire Playing Fields Association do not disagree with this definition, our understanding of play is that:</a:t>
            </a:r>
          </a:p>
          <a:p>
            <a:pPr marL="82296" indent="0">
              <a:buNone/>
            </a:pPr>
            <a:endParaRPr lang="en-GB" sz="2800" dirty="0">
              <a:solidFill>
                <a:schemeClr val="accent6">
                  <a:lumMod val="50000"/>
                </a:schemeClr>
              </a:solidFill>
              <a:latin typeface="Calibri" pitchFamily="34" charset="0"/>
            </a:endParaRPr>
          </a:p>
          <a:p>
            <a:r>
              <a:rPr lang="en-GB" sz="2400" b="1">
                <a:solidFill>
                  <a:schemeClr val="accent3">
                    <a:lumMod val="75000"/>
                  </a:schemeClr>
                </a:solidFill>
                <a:latin typeface="Calibri" pitchFamily="34" charset="0"/>
              </a:rPr>
              <a:t>Play</a:t>
            </a:r>
            <a:r>
              <a:rPr lang="en-GB" sz="2400">
                <a:solidFill>
                  <a:schemeClr val="accent3">
                    <a:lumMod val="75000"/>
                  </a:schemeClr>
                </a:solidFill>
                <a:latin typeface="Calibri" pitchFamily="34" charset="0"/>
              </a:rPr>
              <a:t> </a:t>
            </a:r>
            <a:r>
              <a:rPr lang="en-GB" sz="2400" smtClean="0">
                <a:solidFill>
                  <a:schemeClr val="accent3">
                    <a:lumMod val="75000"/>
                  </a:schemeClr>
                </a:solidFill>
                <a:latin typeface="Calibri" pitchFamily="34" charset="0"/>
              </a:rPr>
              <a:t>is </a:t>
            </a:r>
            <a:r>
              <a:rPr lang="en-GB" sz="2400" b="1" dirty="0">
                <a:solidFill>
                  <a:schemeClr val="accent3">
                    <a:lumMod val="75000"/>
                  </a:schemeClr>
                </a:solidFill>
                <a:latin typeface="Calibri" pitchFamily="34" charset="0"/>
              </a:rPr>
              <a:t>available to everyone </a:t>
            </a:r>
            <a:r>
              <a:rPr lang="en-GB" sz="2400" dirty="0">
                <a:solidFill>
                  <a:schemeClr val="accent3">
                    <a:lumMod val="75000"/>
                  </a:schemeClr>
                </a:solidFill>
                <a:latin typeface="Calibri" pitchFamily="34" charset="0"/>
              </a:rPr>
              <a:t>young, old, able, disabled, male or </a:t>
            </a:r>
            <a:r>
              <a:rPr lang="en-GB" sz="2400" dirty="0" smtClean="0">
                <a:solidFill>
                  <a:schemeClr val="accent3">
                    <a:lumMod val="75000"/>
                  </a:schemeClr>
                </a:solidFill>
                <a:latin typeface="Calibri" pitchFamily="34" charset="0"/>
              </a:rPr>
              <a:t>female.</a:t>
            </a:r>
          </a:p>
          <a:p>
            <a:pPr marL="0" indent="0">
              <a:buNone/>
            </a:pPr>
            <a:endParaRPr lang="en-GB" sz="2400" dirty="0">
              <a:solidFill>
                <a:schemeClr val="accent3">
                  <a:lumMod val="75000"/>
                </a:schemeClr>
              </a:solidFill>
              <a:latin typeface="Calibri" pitchFamily="34" charset="0"/>
            </a:endParaRPr>
          </a:p>
          <a:p>
            <a:r>
              <a:rPr lang="en-GB" sz="2400" b="1" dirty="0">
                <a:solidFill>
                  <a:schemeClr val="accent3">
                    <a:lumMod val="75000"/>
                  </a:schemeClr>
                </a:solidFill>
                <a:latin typeface="Calibri" pitchFamily="34" charset="0"/>
              </a:rPr>
              <a:t>Play</a:t>
            </a:r>
            <a:r>
              <a:rPr lang="en-GB" sz="2400" dirty="0">
                <a:solidFill>
                  <a:schemeClr val="accent3">
                    <a:lumMod val="75000"/>
                  </a:schemeClr>
                </a:solidFill>
                <a:latin typeface="Calibri" pitchFamily="34" charset="0"/>
              </a:rPr>
              <a:t> is </a:t>
            </a:r>
            <a:r>
              <a:rPr lang="en-GB" sz="2400" b="1" dirty="0">
                <a:solidFill>
                  <a:schemeClr val="accent3">
                    <a:lumMod val="75000"/>
                  </a:schemeClr>
                </a:solidFill>
                <a:latin typeface="Calibri" pitchFamily="34" charset="0"/>
              </a:rPr>
              <a:t>not a separate activity</a:t>
            </a:r>
            <a:r>
              <a:rPr lang="en-GB" sz="2400" dirty="0">
                <a:solidFill>
                  <a:schemeClr val="accent3">
                    <a:lumMod val="75000"/>
                  </a:schemeClr>
                </a:solidFill>
                <a:latin typeface="Calibri" pitchFamily="34" charset="0"/>
              </a:rPr>
              <a:t> but an integral </a:t>
            </a:r>
            <a:r>
              <a:rPr lang="en-GB" sz="2400" b="1" dirty="0">
                <a:solidFill>
                  <a:schemeClr val="accent3">
                    <a:lumMod val="75000"/>
                  </a:schemeClr>
                </a:solidFill>
                <a:latin typeface="Calibri" pitchFamily="34" charset="0"/>
              </a:rPr>
              <a:t>part of an existing</a:t>
            </a:r>
            <a:r>
              <a:rPr lang="en-GB" sz="2400" dirty="0">
                <a:solidFill>
                  <a:schemeClr val="accent3">
                    <a:lumMod val="75000"/>
                  </a:schemeClr>
                </a:solidFill>
                <a:latin typeface="Calibri" pitchFamily="34" charset="0"/>
              </a:rPr>
              <a:t> </a:t>
            </a:r>
            <a:r>
              <a:rPr lang="en-GB" sz="2400" dirty="0" smtClean="0">
                <a:solidFill>
                  <a:schemeClr val="accent3">
                    <a:lumMod val="75000"/>
                  </a:schemeClr>
                </a:solidFill>
                <a:latin typeface="Calibri" pitchFamily="34" charset="0"/>
              </a:rPr>
              <a:t>activity.</a:t>
            </a:r>
          </a:p>
          <a:p>
            <a:endParaRPr lang="en-GB" sz="2400" dirty="0">
              <a:solidFill>
                <a:schemeClr val="accent3">
                  <a:lumMod val="75000"/>
                </a:schemeClr>
              </a:solidFill>
              <a:latin typeface="Calibri" pitchFamily="34" charset="0"/>
            </a:endParaRPr>
          </a:p>
          <a:p>
            <a:r>
              <a:rPr lang="en-GB" sz="2400" b="1" dirty="0">
                <a:solidFill>
                  <a:schemeClr val="accent3">
                    <a:lumMod val="75000"/>
                  </a:schemeClr>
                </a:solidFill>
                <a:latin typeface="Calibri" pitchFamily="34" charset="0"/>
              </a:rPr>
              <a:t>Play </a:t>
            </a:r>
            <a:r>
              <a:rPr lang="en-GB" sz="2400" dirty="0">
                <a:solidFill>
                  <a:schemeClr val="accent3">
                    <a:lumMod val="75000"/>
                  </a:schemeClr>
                </a:solidFill>
                <a:latin typeface="Calibri" pitchFamily="34" charset="0"/>
              </a:rPr>
              <a:t>should be understood and applied in </a:t>
            </a:r>
            <a:r>
              <a:rPr lang="en-GB" sz="2400" b="1" dirty="0">
                <a:solidFill>
                  <a:schemeClr val="accent3">
                    <a:lumMod val="75000"/>
                  </a:schemeClr>
                </a:solidFill>
                <a:latin typeface="Calibri" pitchFamily="34" charset="0"/>
              </a:rPr>
              <a:t>partnership</a:t>
            </a:r>
            <a:r>
              <a:rPr lang="en-GB" sz="2400" dirty="0">
                <a:solidFill>
                  <a:schemeClr val="accent3">
                    <a:lumMod val="75000"/>
                  </a:schemeClr>
                </a:solidFill>
                <a:latin typeface="Calibri" pitchFamily="34" charset="0"/>
              </a:rPr>
              <a:t> with each activity rather than in </a:t>
            </a:r>
            <a:r>
              <a:rPr lang="en-GB" sz="2400" b="1" dirty="0">
                <a:solidFill>
                  <a:schemeClr val="accent3">
                    <a:lumMod val="75000"/>
                  </a:schemeClr>
                </a:solidFill>
                <a:latin typeface="Calibri" pitchFamily="34" charset="0"/>
              </a:rPr>
              <a:t>isolation</a:t>
            </a:r>
            <a:r>
              <a:rPr lang="en-GB" sz="2400" b="1" dirty="0" smtClean="0">
                <a:solidFill>
                  <a:schemeClr val="accent3">
                    <a:lumMod val="75000"/>
                  </a:schemeClr>
                </a:solidFill>
                <a:latin typeface="Calibri" pitchFamily="34" charset="0"/>
              </a:rPr>
              <a:t>’.</a:t>
            </a:r>
          </a:p>
          <a:p>
            <a:endParaRPr lang="en-GB" sz="2400" dirty="0">
              <a:solidFill>
                <a:schemeClr val="accent3">
                  <a:lumMod val="75000"/>
                </a:schemeClr>
              </a:solidFill>
              <a:latin typeface="Calibri" pitchFamily="34" charset="0"/>
            </a:endParaRPr>
          </a:p>
          <a:p>
            <a:r>
              <a:rPr lang="en-GB" sz="2400" dirty="0">
                <a:solidFill>
                  <a:schemeClr val="accent3">
                    <a:lumMod val="75000"/>
                  </a:schemeClr>
                </a:solidFill>
                <a:latin typeface="Calibri" pitchFamily="34" charset="0"/>
              </a:rPr>
              <a:t>The </a:t>
            </a:r>
            <a:r>
              <a:rPr lang="en-GB" sz="2400" dirty="0" smtClean="0">
                <a:solidFill>
                  <a:schemeClr val="accent3">
                    <a:lumMod val="75000"/>
                  </a:schemeClr>
                </a:solidFill>
                <a:latin typeface="Calibri" pitchFamily="34" charset="0"/>
              </a:rPr>
              <a:t>‘</a:t>
            </a:r>
            <a:r>
              <a:rPr lang="en-GB" sz="2400" b="1" dirty="0" smtClean="0">
                <a:solidFill>
                  <a:schemeClr val="accent3">
                    <a:lumMod val="75000"/>
                  </a:schemeClr>
                </a:solidFill>
                <a:latin typeface="Calibri" pitchFamily="34" charset="0"/>
              </a:rPr>
              <a:t>quality </a:t>
            </a:r>
            <a:r>
              <a:rPr lang="en-GB" sz="2400" b="1" dirty="0">
                <a:solidFill>
                  <a:schemeClr val="accent3">
                    <a:lumMod val="75000"/>
                  </a:schemeClr>
                </a:solidFill>
                <a:latin typeface="Calibri" pitchFamily="34" charset="0"/>
              </a:rPr>
              <a:t>of experience’</a:t>
            </a:r>
            <a:r>
              <a:rPr lang="en-GB" sz="2400" dirty="0">
                <a:solidFill>
                  <a:schemeClr val="accent3">
                    <a:lumMod val="75000"/>
                  </a:schemeClr>
                </a:solidFill>
                <a:latin typeface="Calibri" pitchFamily="34" charset="0"/>
              </a:rPr>
              <a:t> rather than the activity itself is fundamental to the success of applying `play through activities like sport</a:t>
            </a:r>
            <a:r>
              <a:rPr lang="en-GB" sz="2400" dirty="0" smtClean="0">
                <a:solidFill>
                  <a:schemeClr val="accent3">
                    <a:lumMod val="75000"/>
                  </a:schemeClr>
                </a:solidFill>
                <a:latin typeface="Calibri" pitchFamily="34" charset="0"/>
              </a:rPr>
              <a:t>’.</a:t>
            </a:r>
          </a:p>
          <a:p>
            <a:endParaRPr lang="en-GB" sz="2400" dirty="0">
              <a:solidFill>
                <a:srgbClr val="0070C0"/>
              </a:solidFill>
              <a:latin typeface="Calibri" pitchFamily="34" charset="0"/>
            </a:endParaRPr>
          </a:p>
          <a:p>
            <a:pPr marL="82296" indent="0" algn="ctr">
              <a:buNone/>
            </a:pPr>
            <a:r>
              <a:rPr lang="en-GB" sz="2800" dirty="0" smtClean="0">
                <a:latin typeface="Calibri" pitchFamily="34" charset="0"/>
              </a:rPr>
              <a:t> </a:t>
            </a:r>
            <a:endParaRPr lang="en-GB" sz="2800" dirty="0">
              <a:latin typeface="Calibri" pitchFamily="34" charset="0"/>
            </a:endParaRPr>
          </a:p>
          <a:p>
            <a:endParaRPr lang="en-GB" dirty="0"/>
          </a:p>
        </p:txBody>
      </p:sp>
    </p:spTree>
    <p:extLst>
      <p:ext uri="{BB962C8B-B14F-4D97-AF65-F5344CB8AC3E}">
        <p14:creationId xmlns:p14="http://schemas.microsoft.com/office/powerpoint/2010/main" val="4031291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Theorists viewpoint</a:t>
            </a:r>
            <a:endParaRPr lang="en-GB" dirty="0"/>
          </a:p>
        </p:txBody>
      </p:sp>
      <p:sp>
        <p:nvSpPr>
          <p:cNvPr id="3" name="Content Placeholder 2"/>
          <p:cNvSpPr>
            <a:spLocks noGrp="1"/>
          </p:cNvSpPr>
          <p:nvPr>
            <p:ph idx="1"/>
          </p:nvPr>
        </p:nvSpPr>
        <p:spPr/>
        <p:txBody>
          <a:bodyPr>
            <a:normAutofit fontScale="55000" lnSpcReduction="20000"/>
          </a:bodyPr>
          <a:lstStyle/>
          <a:p>
            <a:endParaRPr lang="en-GB" dirty="0" smtClean="0"/>
          </a:p>
          <a:p>
            <a:r>
              <a:rPr lang="en-GB" dirty="0" smtClean="0"/>
              <a:t>Stuart </a:t>
            </a:r>
            <a:r>
              <a:rPr lang="en-GB" dirty="0"/>
              <a:t>Brown (2009) states that play in its most basic form proceeds, without a complex intellectual frame work, like digestion, breathing and sleep, play is its own reward, its own reason for being, play is internally generated and is one of the most advanced methods by which the complex brain creates itself.’</a:t>
            </a:r>
          </a:p>
          <a:p>
            <a:pPr marL="0" indent="0">
              <a:buNone/>
            </a:pPr>
            <a:r>
              <a:rPr lang="en-GB" dirty="0"/>
              <a:t> </a:t>
            </a:r>
          </a:p>
          <a:p>
            <a:r>
              <a:rPr lang="en-GB" dirty="0"/>
              <a:t>Ackerman, Huizinga, and Plato, go further proclaiming that play is our brain’s favourite way of learning....... that we evolved as a human species through play......... and that our culture has evolved and thrives on play...........</a:t>
            </a:r>
          </a:p>
          <a:p>
            <a:pPr marL="0" indent="0">
              <a:buNone/>
            </a:pPr>
            <a:r>
              <a:rPr lang="en-GB" dirty="0"/>
              <a:t> </a:t>
            </a:r>
          </a:p>
          <a:p>
            <a:r>
              <a:rPr lang="en-GB" dirty="0"/>
              <a:t>Freud observed that much play is motivated or driven by pleasure, therefore we engage in play for hedonistic reasons, to pleasure our senses. Following this reasoning it would seem reasonable to suggest that the key to play is not the activity itself in which the individual is involved, but the actual positive experience, `the pleasurable feeling’ they are getting from doing the activity a key consideration for practitioners of sport when promoting and designing sport initiatives and programmes when targeting specific members of its communities. </a:t>
            </a:r>
          </a:p>
          <a:p>
            <a:endParaRPr lang="en-GB" dirty="0"/>
          </a:p>
        </p:txBody>
      </p:sp>
    </p:spTree>
    <p:extLst>
      <p:ext uri="{BB962C8B-B14F-4D97-AF65-F5344CB8AC3E}">
        <p14:creationId xmlns:p14="http://schemas.microsoft.com/office/powerpoint/2010/main" val="40666440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624</TotalTime>
  <Words>2526</Words>
  <Application>Microsoft Office PowerPoint</Application>
  <PresentationFormat>On-screen Show (4:3)</PresentationFormat>
  <Paragraphs>231</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PowerPoint Presentation</vt:lpstr>
      <vt:lpstr>Towards creating a level playing field</vt:lpstr>
      <vt:lpstr>UK facts are staggering</vt:lpstr>
      <vt:lpstr>Obesity epidemic</vt:lpstr>
      <vt:lpstr>Sports participation</vt:lpstr>
      <vt:lpstr>Play is the engine</vt:lpstr>
      <vt:lpstr> Definition of Play </vt:lpstr>
      <vt:lpstr>PowerPoint Presentation</vt:lpstr>
      <vt:lpstr>Theorists viewpoint</vt:lpstr>
      <vt:lpstr>PowerPoint Presentation</vt:lpstr>
      <vt:lpstr>PowerPoint Presentation</vt:lpstr>
      <vt:lpstr>PowerPoint Presentation</vt:lpstr>
      <vt:lpstr>Play properties</vt:lpstr>
      <vt:lpstr>PowerPoint Presentation</vt:lpstr>
      <vt:lpstr>PowerPoint Presentation</vt:lpstr>
      <vt:lpstr>Play Drive</vt:lpstr>
      <vt:lpstr>PowerPoint Presentation</vt:lpstr>
      <vt:lpstr>PowerPoint Presentation</vt:lpstr>
      <vt:lpstr>                         Play Model = Play Paradigm</vt:lpstr>
      <vt:lpstr>Characteristics of Play</vt:lpstr>
      <vt:lpstr>PowerPoint Presentation</vt:lpstr>
      <vt:lpstr>PowerPoint Presentation</vt:lpstr>
      <vt:lpstr>Stages of learning</vt:lpstr>
      <vt:lpstr>Play properties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dc:creator>
  <cp:lastModifiedBy>David</cp:lastModifiedBy>
  <cp:revision>23</cp:revision>
  <dcterms:created xsi:type="dcterms:W3CDTF">2014-08-07T13:14:45Z</dcterms:created>
  <dcterms:modified xsi:type="dcterms:W3CDTF">2014-08-18T09:42:54Z</dcterms:modified>
</cp:coreProperties>
</file>